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8" r:id="rId3"/>
    <p:sldId id="262" r:id="rId4"/>
    <p:sldId id="297" r:id="rId5"/>
    <p:sldId id="261" r:id="rId6"/>
    <p:sldId id="301" r:id="rId7"/>
    <p:sldId id="303" r:id="rId8"/>
    <p:sldId id="302" r:id="rId9"/>
    <p:sldId id="260" r:id="rId10"/>
    <p:sldId id="265" r:id="rId11"/>
    <p:sldId id="299" r:id="rId12"/>
    <p:sldId id="300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2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Dubai" panose="020B0503030403030204" pitchFamily="34" charset="-78"/>
      <p:regular r:id="rId49"/>
      <p:bold r:id="rId50"/>
    </p:embeddedFont>
    <p:embeddedFont>
      <p:font typeface="Lexend Deca" panose="020B0604020202020204" charset="-78"/>
      <p:regular r:id="rId51"/>
    </p:embeddedFont>
    <p:embeddedFont>
      <p:font typeface="Montserrat" pitchFamily="2" charset="-52"/>
      <p:regular r:id="rId52"/>
      <p:bold r:id="rId53"/>
      <p:italic r:id="rId54"/>
      <p:boldItalic r:id="rId55"/>
    </p:embeddedFont>
    <p:embeddedFont>
      <p:font typeface="Montserrat Light" pitchFamily="2" charset="-52"/>
      <p:regular r:id="rId56"/>
    </p:embeddedFont>
    <p:embeddedFont>
      <p:font typeface="Montserrat Medium" pitchFamily="2" charset="-52"/>
      <p:regular r:id="rId57"/>
    </p:embeddedFont>
    <p:embeddedFont>
      <p:font typeface="Montserrat SemiBold" pitchFamily="2" charset="-52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D9F4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90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c98855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c98855f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c98855ff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c98855ff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c98855ff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c98855ff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bc98855ff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bc98855ff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c98855ff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c98855ff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bc98855ff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bc98855ff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bc98855ff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bc98855ff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bc98855ff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bc98855ff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bc98855ff3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bc98855ff3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38f85e62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38f85e62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77a513c981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77a513c981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069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&amp;utm_source=slidescarniva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xend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ntsquirrel.com/fonts/muli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png"/><Relationship Id="rId18" Type="http://schemas.openxmlformats.org/officeDocument/2006/relationships/image" Target="../media/image11.png"/><Relationship Id="rId3" Type="http://schemas.openxmlformats.org/officeDocument/2006/relationships/image" Target="../media/image24.png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11" Type="http://schemas.openxmlformats.org/officeDocument/2006/relationships/image" Target="../media/image30.png"/><Relationship Id="rId5" Type="http://schemas.openxmlformats.org/officeDocument/2006/relationships/image" Target="../media/image29.png"/><Relationship Id="rId1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44939" y="1991850"/>
            <a:ext cx="5862918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>
                <a:latin typeface="Montserrat SemiBold" pitchFamily="2" charset="-52"/>
              </a:rPr>
              <a:t>Разработка</a:t>
            </a:r>
            <a:r>
              <a:rPr lang="en-US" b="0" dirty="0">
                <a:latin typeface="Montserrat SemiBold" pitchFamily="2" charset="-52"/>
              </a:rPr>
              <a:t> </a:t>
            </a:r>
            <a:r>
              <a:rPr lang="ru-RU" b="0" dirty="0">
                <a:latin typeface="Montserrat SemiBold" pitchFamily="2" charset="-52"/>
              </a:rPr>
              <a:t>приложения для транспортного предприятия</a:t>
            </a:r>
            <a:r>
              <a:rPr lang="ru-RU" dirty="0">
                <a:latin typeface="Montserrat SemiBold" pitchFamily="2" charset="-52"/>
              </a:rPr>
              <a:t> </a:t>
            </a:r>
            <a:endParaRPr dirty="0">
              <a:latin typeface="Montserrat SemiBold" pitchFamily="2" charset="-52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957" y="1276862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5;p13">
            <a:extLst>
              <a:ext uri="{FF2B5EF4-FFF2-40B4-BE49-F238E27FC236}">
                <a16:creationId xmlns:a16="http://schemas.microsoft.com/office/drawing/2014/main" id="{E9CA7D37-3BC9-4D35-842D-9AEA80F7A33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9842" y="58278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6;p13">
            <a:extLst>
              <a:ext uri="{FF2B5EF4-FFF2-40B4-BE49-F238E27FC236}">
                <a16:creationId xmlns:a16="http://schemas.microsoft.com/office/drawing/2014/main" id="{297143F6-9DDC-4EC4-B76A-FE1E8666900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0036" y="71623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580550" y="975713"/>
            <a:ext cx="4021800" cy="94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 SemiBold" pitchFamily="2" charset="-52"/>
              </a:rPr>
              <a:t>Использование </a:t>
            </a:r>
            <a:r>
              <a:rPr lang="en-US" dirty="0">
                <a:latin typeface="Montserrat SemiBold" pitchFamily="2" charset="-52"/>
              </a:rPr>
              <a:t>CASE</a:t>
            </a:r>
            <a:r>
              <a:rPr lang="ru-RU" dirty="0">
                <a:latin typeface="Montserrat SemiBold" pitchFamily="2" charset="-52"/>
              </a:rPr>
              <a:t> средств</a:t>
            </a:r>
            <a:endParaRPr dirty="0">
              <a:latin typeface="Montserrat SemiBold" pitchFamily="2" charset="-52"/>
            </a:endParaRPr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80550" y="2018286"/>
            <a:ext cx="402180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Montserrat Light" pitchFamily="2" charset="-52"/>
              </a:rPr>
              <a:t>CASE </a:t>
            </a:r>
            <a:r>
              <a:rPr lang="ru-RU" dirty="0">
                <a:latin typeface="Montserrat Light" pitchFamily="2" charset="-52"/>
              </a:rPr>
              <a:t>– от английского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Montserrat Light" pitchFamily="2" charset="-52"/>
              </a:rPr>
              <a:t>computer-aided software engineering</a:t>
            </a:r>
            <a:r>
              <a:rPr lang="ru-RU" dirty="0">
                <a:latin typeface="Montserrat Light" pitchFamily="2" charset="-52"/>
              </a:rPr>
              <a:t>.</a:t>
            </a:r>
            <a:endParaRPr lang="en-US" dirty="0">
              <a:latin typeface="Montserrat Light" pitchFamily="2" charset="-52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/>
          <a:srcRect t="13247" b="3453"/>
          <a:stretch/>
        </p:blipFill>
        <p:spPr>
          <a:xfrm>
            <a:off x="4886650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E3C0250-14D1-4215-A231-F7CD7393DF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BF61E9E-4FD3-4259-8EB7-A42D6C25DF4F}"/>
              </a:ext>
            </a:extLst>
          </p:cNvPr>
          <p:cNvSpPr txBox="1">
            <a:spLocks/>
          </p:cNvSpPr>
          <p:nvPr/>
        </p:nvSpPr>
        <p:spPr>
          <a:xfrm>
            <a:off x="6256696" y="170362"/>
            <a:ext cx="2772588" cy="857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latin typeface="Montserrat SemiBold" pitchFamily="2" charset="-52"/>
              </a:rPr>
              <a:t>Логическая модель БД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2889DF-2C5B-487D-8FE3-7306C6F30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6" y="43402"/>
            <a:ext cx="6064994" cy="490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82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E3C0250-14D1-4215-A231-F7CD7393DF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BF61E9E-4FD3-4259-8EB7-A42D6C25DF4F}"/>
              </a:ext>
            </a:extLst>
          </p:cNvPr>
          <p:cNvSpPr txBox="1">
            <a:spLocks/>
          </p:cNvSpPr>
          <p:nvPr/>
        </p:nvSpPr>
        <p:spPr>
          <a:xfrm>
            <a:off x="6141980" y="215332"/>
            <a:ext cx="2887304" cy="857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latin typeface="Montserrat SemiBold" pitchFamily="2" charset="-52"/>
              </a:rPr>
              <a:t>Физическая модель БД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B08B39-9CC9-492F-8CE5-7CFE81990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27" y="117476"/>
            <a:ext cx="45529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50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3020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/>
              <a:t>Want big impact?</a:t>
            </a:r>
            <a:endParaRPr sz="2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big image.</a:t>
            </a:r>
            <a:endParaRPr sz="2400"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7989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5070938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6819981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1570768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1569579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1569579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  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1569579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1569579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3320625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3319436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3319436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3319436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3320753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1571766" y="1427625"/>
            <a:ext cx="17487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Q1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1571766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2154670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IPS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2737574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DOL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3321627" y="1427625"/>
            <a:ext cx="17487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Q2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3321627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3904531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IPS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4487435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DOL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5070810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5070938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5070938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5070938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5071812" y="1427625"/>
            <a:ext cx="17487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Q3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5071812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5654716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IPS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6237620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DOL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6819981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6820110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6819981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6819981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6820983" y="1427625"/>
            <a:ext cx="17487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Q4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6820983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7403887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IPS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7986791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DOL</a:t>
            </a:r>
            <a:endParaRPr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2" name="Google Shape;202;p24"/>
          <p:cNvSpPr/>
          <p:nvPr/>
        </p:nvSpPr>
        <p:spPr>
          <a:xfrm rot="5400000" flipH="1">
            <a:off x="4119824" y="2334727"/>
            <a:ext cx="145800" cy="1732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3" name="Google Shape;203;p24"/>
          <p:cNvSpPr/>
          <p:nvPr/>
        </p:nvSpPr>
        <p:spPr>
          <a:xfrm rot="5400000" flipH="1">
            <a:off x="3326930" y="3131136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4" name="Google Shape;204;p24"/>
          <p:cNvSpPr/>
          <p:nvPr/>
        </p:nvSpPr>
        <p:spPr>
          <a:xfrm rot="5400000" flipH="1">
            <a:off x="3552038" y="1299302"/>
            <a:ext cx="140700" cy="2873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5" name="Google Shape;205;p24"/>
          <p:cNvSpPr/>
          <p:nvPr/>
        </p:nvSpPr>
        <p:spPr>
          <a:xfrm rot="5400000" flipH="1">
            <a:off x="2440478" y="2410392"/>
            <a:ext cx="141900" cy="652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580550" y="2504950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 ipsum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580550" y="2967472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 ipsum   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580550" y="3429824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 ipsum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9" name="Google Shape;209;p24"/>
          <p:cNvSpPr/>
          <p:nvPr/>
        </p:nvSpPr>
        <p:spPr>
          <a:xfrm>
            <a:off x="580550" y="3892328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 ipsum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0" name="Google Shape;210;p24"/>
          <p:cNvSpPr/>
          <p:nvPr/>
        </p:nvSpPr>
        <p:spPr>
          <a:xfrm>
            <a:off x="580550" y="1427625"/>
            <a:ext cx="989700" cy="1077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 ipsum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1" name="Google Shape;211;p24"/>
          <p:cNvSpPr/>
          <p:nvPr/>
        </p:nvSpPr>
        <p:spPr>
          <a:xfrm rot="5400000" flipH="1">
            <a:off x="2945818" y="1116676"/>
            <a:ext cx="141600" cy="2314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2" name="Google Shape;212;p24"/>
          <p:cNvSpPr/>
          <p:nvPr/>
        </p:nvSpPr>
        <p:spPr>
          <a:xfrm rot="5400000" flipH="1">
            <a:off x="1975138" y="1947376"/>
            <a:ext cx="141900" cy="6528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2141006" y="2251126"/>
            <a:ext cx="435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2994826" y="2251125"/>
            <a:ext cx="43500" cy="453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5" name="Google Shape;215;p24"/>
          <p:cNvSpPr/>
          <p:nvPr/>
        </p:nvSpPr>
        <p:spPr>
          <a:xfrm rot="5400000" flipH="1">
            <a:off x="6459216" y="2792753"/>
            <a:ext cx="137400" cy="17385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6" name="Google Shape;216;p24"/>
          <p:cNvSpPr/>
          <p:nvPr/>
        </p:nvSpPr>
        <p:spPr>
          <a:xfrm rot="5400000" flipH="1">
            <a:off x="5656954" y="3592503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8049019" y="4387225"/>
            <a:ext cx="513900" cy="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LOREM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8046546" y="4403327"/>
            <a:ext cx="64500" cy="57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9" name="Google Shape;219;p24"/>
          <p:cNvSpPr/>
          <p:nvPr/>
        </p:nvSpPr>
        <p:spPr>
          <a:xfrm rot="5400000" flipH="1">
            <a:off x="7332110" y="2964653"/>
            <a:ext cx="141600" cy="2319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0" name="Google Shape;220;p24"/>
          <p:cNvSpPr/>
          <p:nvPr/>
        </p:nvSpPr>
        <p:spPr>
          <a:xfrm rot="5400000" flipH="1">
            <a:off x="6241601" y="4055278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26" name="Google Shape;226;p25"/>
          <p:cNvGraphicFramePr/>
          <p:nvPr/>
        </p:nvGraphicFramePr>
        <p:xfrm>
          <a:off x="580500" y="1564481"/>
          <a:ext cx="6014400" cy="2978400"/>
        </p:xfrm>
        <a:graphic>
          <a:graphicData uri="http://schemas.openxmlformats.org/drawingml/2006/table">
            <a:tbl>
              <a:tblPr>
                <a:noFill/>
                <a:tableStyleId>{1A138BE6-E374-4A1A-BE6D-9E52B14417BE}</a:tableStyleId>
              </a:tblPr>
              <a:tblGrid>
                <a:gridCol w="150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Yellow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Blue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Orange</a:t>
                      </a:r>
                      <a:endParaRPr sz="1100"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/>
          <p:nvPr/>
        </p:nvSpPr>
        <p:spPr>
          <a:xfrm>
            <a:off x="590925" y="1018776"/>
            <a:ext cx="7361634" cy="350692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  <a:effectLst>
            <a:outerShdw blurRad="200025" dist="19050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34" name="Google Shape;234;p26"/>
          <p:cNvSpPr/>
          <p:nvPr/>
        </p:nvSpPr>
        <p:spPr>
          <a:xfrm>
            <a:off x="1890325" y="1850200"/>
            <a:ext cx="630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our office</a:t>
            </a:r>
            <a:endParaRPr sz="8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5" name="Google Shape;235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4294967295"/>
          </p:nvPr>
        </p:nvSpPr>
        <p:spPr>
          <a:xfrm>
            <a:off x="580550" y="4604575"/>
            <a:ext cx="80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maps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591" y="21235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266" y="3546021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816" y="19210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291" y="3831871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641" y="23260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441" y="3896571"/>
            <a:ext cx="185882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ctrTitle" idx="4294967295"/>
          </p:nvPr>
        </p:nvSpPr>
        <p:spPr>
          <a:xfrm>
            <a:off x="685800" y="4194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Dubai" panose="020B0503030403030204" pitchFamily="34" charset="-78"/>
                <a:ea typeface="Microsoft YaHei UI" panose="020B0503020204020204" pitchFamily="34" charset="-122"/>
                <a:cs typeface="Dubai" panose="020B0503030403030204" pitchFamily="34" charset="-78"/>
              </a:rPr>
              <a:t>89,526,124</a:t>
            </a:r>
            <a:r>
              <a:rPr lang="en" sz="4800" dirty="0"/>
              <a:t>$</a:t>
            </a:r>
            <a:endParaRPr sz="4800" dirty="0"/>
          </a:p>
        </p:txBody>
      </p:sp>
      <p:sp>
        <p:nvSpPr>
          <p:cNvPr id="255" name="Google Shape;255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2589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That’s a lot of money</a:t>
            </a:r>
            <a:endParaRPr sz="2400" dirty="0"/>
          </a:p>
        </p:txBody>
      </p:sp>
      <p:sp>
        <p:nvSpPr>
          <p:cNvPr id="256" name="Google Shape;25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3531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257" name="Google Shape;25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41926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58" name="Google Shape;258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88625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185,244 users</a:t>
            </a:r>
            <a:endParaRPr sz="4800" dirty="0"/>
          </a:p>
        </p:txBody>
      </p:sp>
      <p:sp>
        <p:nvSpPr>
          <p:cNvPr id="259" name="Google Shape;259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And a lot of users</a:t>
            </a:r>
            <a:endParaRPr sz="2400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ru-RU" dirty="0">
                <a:latin typeface="Montserrat SemiBold" pitchFamily="2" charset="-52"/>
              </a:rPr>
              <a:t>Основные сущности ИС</a:t>
            </a:r>
          </a:p>
        </p:txBody>
      </p:sp>
      <p:sp>
        <p:nvSpPr>
          <p:cNvPr id="296" name="Google Shape;296;p3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b="1" dirty="0">
                <a:latin typeface="Montserrat Medium" pitchFamily="2" charset="-52"/>
                <a:sym typeface="Muli"/>
              </a:rPr>
              <a:t>Водитель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dirty="0">
                <a:latin typeface="Montserrat Light" pitchFamily="2" charset="-52"/>
              </a:rPr>
              <a:t>Управляет транспортным средством.</a:t>
            </a:r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2"/>
          </p:nvPr>
        </p:nvSpPr>
        <p:spPr>
          <a:xfrm>
            <a:off x="2780449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latin typeface="Muli"/>
                <a:ea typeface="Muli"/>
                <a:cs typeface="Muli"/>
                <a:sym typeface="Muli"/>
              </a:rPr>
              <a:t>Blue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Is the </a:t>
            </a:r>
            <a:r>
              <a:rPr lang="en-US" sz="1200" dirty="0" err="1"/>
              <a:t>colour</a:t>
            </a:r>
            <a:r>
              <a:rPr lang="en-US" sz="1200" dirty="0"/>
              <a:t> of the clear sky and the deep sea. It is located between violet and green on the optical spectrum.</a:t>
            </a:r>
          </a:p>
        </p:txBody>
      </p:sp>
      <p:sp>
        <p:nvSpPr>
          <p:cNvPr id="298" name="Google Shape;298;p30"/>
          <p:cNvSpPr txBox="1">
            <a:spLocks noGrp="1"/>
          </p:cNvSpPr>
          <p:nvPr>
            <p:ph type="body" idx="3"/>
          </p:nvPr>
        </p:nvSpPr>
        <p:spPr>
          <a:xfrm>
            <a:off x="4980348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Red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99" name="Google Shape;299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00" name="Google Shape;300;p30"/>
          <p:cNvSpPr txBox="1">
            <a:spLocks noGrp="1"/>
          </p:cNvSpPr>
          <p:nvPr>
            <p:ph type="body" idx="1"/>
          </p:nvPr>
        </p:nvSpPr>
        <p:spPr>
          <a:xfrm>
            <a:off x="580550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latin typeface="Muli"/>
                <a:ea typeface="Muli"/>
                <a:cs typeface="Muli"/>
                <a:sym typeface="Muli"/>
              </a:rPr>
              <a:t>Yellow</a:t>
            </a:r>
            <a:endParaRPr sz="12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gold, butter and ripe lemons. In the spectrum of visible light, yellow is found between green and orange.</a:t>
            </a:r>
            <a:endParaRPr sz="1200" dirty="0"/>
          </a:p>
        </p:txBody>
      </p:sp>
      <p:sp>
        <p:nvSpPr>
          <p:cNvPr id="301" name="Google Shape;301;p30"/>
          <p:cNvSpPr txBox="1">
            <a:spLocks noGrp="1"/>
          </p:cNvSpPr>
          <p:nvPr>
            <p:ph type="body" idx="2"/>
          </p:nvPr>
        </p:nvSpPr>
        <p:spPr>
          <a:xfrm>
            <a:off x="2780449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Blue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02" name="Google Shape;302;p30"/>
          <p:cNvSpPr txBox="1">
            <a:spLocks noGrp="1"/>
          </p:cNvSpPr>
          <p:nvPr>
            <p:ph type="body" idx="3"/>
          </p:nvPr>
        </p:nvSpPr>
        <p:spPr>
          <a:xfrm>
            <a:off x="4980348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Red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0;p15">
            <a:extLst>
              <a:ext uri="{FF2B5EF4-FFF2-40B4-BE49-F238E27FC236}">
                <a16:creationId xmlns:a16="http://schemas.microsoft.com/office/drawing/2014/main" id="{F508A6B5-0EFC-4BB7-8553-7E02A79AC3EB}"/>
              </a:ext>
            </a:extLst>
          </p:cNvPr>
          <p:cNvSpPr txBox="1">
            <a:spLocks/>
          </p:cNvSpPr>
          <p:nvPr/>
        </p:nvSpPr>
        <p:spPr>
          <a:xfrm>
            <a:off x="601980" y="1272406"/>
            <a:ext cx="3966882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ru-RU" sz="7200" dirty="0">
                <a:latin typeface="Montserrat SemiBold" pitchFamily="2" charset="-52"/>
              </a:rPr>
              <a:t>Привет!</a:t>
            </a:r>
          </a:p>
        </p:txBody>
      </p:sp>
      <p:sp>
        <p:nvSpPr>
          <p:cNvPr id="12" name="Google Shape;81;p15">
            <a:extLst>
              <a:ext uri="{FF2B5EF4-FFF2-40B4-BE49-F238E27FC236}">
                <a16:creationId xmlns:a16="http://schemas.microsoft.com/office/drawing/2014/main" id="{4F5FD245-B834-4CA6-9431-84330FAF6EC6}"/>
              </a:ext>
            </a:extLst>
          </p:cNvPr>
          <p:cNvSpPr txBox="1">
            <a:spLocks/>
          </p:cNvSpPr>
          <p:nvPr/>
        </p:nvSpPr>
        <p:spPr>
          <a:xfrm>
            <a:off x="671830" y="2397997"/>
            <a:ext cx="3966881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ru-RU" sz="1800" b="1" dirty="0">
                <a:latin typeface="Montserrat Light" pitchFamily="2" charset="-52"/>
              </a:rPr>
              <a:t>Меня зовут Шинауров Илья.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latin typeface="Montserrat Light" pitchFamily="2" charset="-52"/>
              </a:rPr>
              <a:t>Учусь на 3 курсе ИПО КузГТУ.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ru-RU" sz="1800" dirty="0">
                <a:latin typeface="Montserrat Light" pitchFamily="2" charset="-52"/>
              </a:rPr>
              <a:t>Люблю программировать.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ru-RU" sz="1800" dirty="0">
              <a:latin typeface="Montserrat Light" pitchFamily="2" charset="-52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Трехмерная модель 100" descr="Эмодзи «Улыбающееся лицо в темных очках»">
                <a:extLst>
                  <a:ext uri="{FF2B5EF4-FFF2-40B4-BE49-F238E27FC236}">
                    <a16:creationId xmlns:a16="http://schemas.microsoft.com/office/drawing/2014/main" id="{5BDC2978-BA98-40F0-B84D-9A746D333B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3873955"/>
                  </p:ext>
                </p:extLst>
              </p:nvPr>
            </p:nvGraphicFramePr>
            <p:xfrm>
              <a:off x="5352569" y="1150241"/>
              <a:ext cx="3067002" cy="249551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67002" cy="2495511"/>
                    </a:xfrm>
                    <a:prstGeom prst="rect">
                      <a:avLst/>
                    </a:prstGeom>
                  </am3d:spPr>
                  <am3d:camera>
                    <am3d:pos x="0" y="0" z="783341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884" d="1000000"/>
                    <am3d:preTrans dx="1832" dy="-16799170" dz="-1200816"/>
                    <am3d:scale>
                      <am3d:sx n="1000000" d="1000000"/>
                      <am3d:sy n="1000000" d="1000000"/>
                      <am3d:sz n="1000000" d="1000000"/>
                    </am3d:scale>
                    <am3d:rot ax="196557" ay="-1048445" az="-5908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6100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Трехмерная модель 100" descr="Эмодзи «Улыбающееся лицо в темных очках»">
                <a:extLst>
                  <a:ext uri="{FF2B5EF4-FFF2-40B4-BE49-F238E27FC236}">
                    <a16:creationId xmlns:a16="http://schemas.microsoft.com/office/drawing/2014/main" id="{5BDC2978-BA98-40F0-B84D-9A746D333B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2569" y="1150241"/>
                <a:ext cx="3067002" cy="249551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267" name="Google Shape;267;p29"/>
          <p:cNvGrpSpPr/>
          <p:nvPr/>
        </p:nvGrpSpPr>
        <p:grpSpPr>
          <a:xfrm>
            <a:off x="5733225" y="2944610"/>
            <a:ext cx="2469661" cy="1384500"/>
            <a:chOff x="6038025" y="2598925"/>
            <a:chExt cx="2469661" cy="1384500"/>
          </a:xfrm>
        </p:grpSpPr>
        <p:cxnSp>
          <p:nvCxnSpPr>
            <p:cNvPr id="268" name="Google Shape;268;p29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9" name="Google Shape;269;p29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9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3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2" name="Google Shape;272;p29"/>
          <p:cNvGrpSpPr/>
          <p:nvPr/>
        </p:nvGrpSpPr>
        <p:grpSpPr>
          <a:xfrm>
            <a:off x="331521" y="2172128"/>
            <a:ext cx="2994729" cy="1384500"/>
            <a:chOff x="636321" y="1844098"/>
            <a:chExt cx="2994729" cy="1384500"/>
          </a:xfrm>
        </p:grpSpPr>
        <p:sp>
          <p:nvSpPr>
            <p:cNvPr id="273" name="Google Shape;273;p29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cxnSp>
          <p:nvCxnSpPr>
            <p:cNvPr id="274" name="Google Shape;274;p29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5" name="Google Shape;275;p29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2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7" name="Google Shape;277;p29"/>
          <p:cNvGrpSpPr/>
          <p:nvPr/>
        </p:nvGrpSpPr>
        <p:grpSpPr>
          <a:xfrm>
            <a:off x="4603300" y="1270945"/>
            <a:ext cx="3599586" cy="1384500"/>
            <a:chOff x="4908100" y="889950"/>
            <a:chExt cx="3599586" cy="1384500"/>
          </a:xfrm>
        </p:grpSpPr>
        <p:cxnSp>
          <p:nvCxnSpPr>
            <p:cNvPr id="278" name="Google Shape;278;p29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9" name="Google Shape;279;p29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9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1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82" name="Google Shape;282;p29"/>
          <p:cNvGrpSpPr/>
          <p:nvPr/>
        </p:nvGrpSpPr>
        <p:grpSpPr>
          <a:xfrm>
            <a:off x="2545955" y="1388687"/>
            <a:ext cx="3514811" cy="3252003"/>
            <a:chOff x="2991269" y="1153325"/>
            <a:chExt cx="3514811" cy="3252003"/>
          </a:xfrm>
        </p:grpSpPr>
        <p:sp>
          <p:nvSpPr>
            <p:cNvPr id="283" name="Google Shape;283;p29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84" name="Google Shape;284;p29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85" name="Google Shape;285;p29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86" name="Google Shape;286;p29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87" name="Google Shape;287;p29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88" name="Google Shape;288;p29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89" name="Google Shape;289;p29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0" name="Google Shape;290;p29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08" name="Google Shape;308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309" name="Google Shape;309;p31"/>
          <p:cNvCxnSpPr/>
          <p:nvPr/>
        </p:nvCxnSpPr>
        <p:spPr>
          <a:xfrm>
            <a:off x="58055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1"/>
          <p:cNvCxnSpPr/>
          <p:nvPr/>
        </p:nvCxnSpPr>
        <p:spPr>
          <a:xfrm>
            <a:off x="58055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31"/>
          <p:cNvCxnSpPr/>
          <p:nvPr/>
        </p:nvCxnSpPr>
        <p:spPr>
          <a:xfrm>
            <a:off x="58055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31"/>
          <p:cNvCxnSpPr/>
          <p:nvPr/>
        </p:nvCxnSpPr>
        <p:spPr>
          <a:xfrm>
            <a:off x="58055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1"/>
          <p:cNvCxnSpPr/>
          <p:nvPr/>
        </p:nvCxnSpPr>
        <p:spPr>
          <a:xfrm>
            <a:off x="58055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1"/>
          <p:cNvSpPr txBox="1"/>
          <p:nvPr/>
        </p:nvSpPr>
        <p:spPr>
          <a:xfrm>
            <a:off x="580550" y="9159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4000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3000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2000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1000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0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120083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1"/>
          <p:cNvSpPr/>
          <p:nvPr/>
        </p:nvSpPr>
        <p:spPr>
          <a:xfrm>
            <a:off x="1515076" y="1986874"/>
            <a:ext cx="233700" cy="194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182932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1"/>
          <p:cNvSpPr/>
          <p:nvPr/>
        </p:nvSpPr>
        <p:spPr>
          <a:xfrm>
            <a:off x="295383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3268081" y="2096344"/>
            <a:ext cx="233700" cy="18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1"/>
          <p:cNvSpPr/>
          <p:nvPr/>
        </p:nvSpPr>
        <p:spPr>
          <a:xfrm>
            <a:off x="358232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1"/>
          <p:cNvSpPr/>
          <p:nvPr/>
        </p:nvSpPr>
        <p:spPr>
          <a:xfrm>
            <a:off x="470684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1"/>
          <p:cNvSpPr/>
          <p:nvPr/>
        </p:nvSpPr>
        <p:spPr>
          <a:xfrm>
            <a:off x="5021085" y="1074577"/>
            <a:ext cx="233700" cy="286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1"/>
          <p:cNvSpPr/>
          <p:nvPr/>
        </p:nvSpPr>
        <p:spPr>
          <a:xfrm>
            <a:off x="533533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1"/>
          <p:cNvSpPr/>
          <p:nvPr/>
        </p:nvSpPr>
        <p:spPr>
          <a:xfrm>
            <a:off x="645984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1"/>
          <p:cNvSpPr/>
          <p:nvPr/>
        </p:nvSpPr>
        <p:spPr>
          <a:xfrm>
            <a:off x="6774090" y="1293620"/>
            <a:ext cx="233700" cy="264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1"/>
          <p:cNvSpPr/>
          <p:nvPr/>
        </p:nvSpPr>
        <p:spPr>
          <a:xfrm>
            <a:off x="708833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Mobile 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32" name="Google Shape;332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33" name="Google Shape;333;p32"/>
          <p:cNvGrpSpPr/>
          <p:nvPr/>
        </p:nvGrpSpPr>
        <p:grpSpPr>
          <a:xfrm>
            <a:off x="5251925" y="373572"/>
            <a:ext cx="2119546" cy="4396359"/>
            <a:chOff x="2547150" y="238125"/>
            <a:chExt cx="2525675" cy="5238750"/>
          </a:xfrm>
        </p:grpSpPr>
        <p:sp>
          <p:nvSpPr>
            <p:cNvPr id="334" name="Google Shape;33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8" name="Google Shape;338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98938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344" name="Google Shape;344;p33"/>
          <p:cNvGrpSpPr/>
          <p:nvPr/>
        </p:nvGrpSpPr>
        <p:grpSpPr>
          <a:xfrm>
            <a:off x="4943502" y="465959"/>
            <a:ext cx="2736410" cy="4222433"/>
            <a:chOff x="2112475" y="238125"/>
            <a:chExt cx="3395050" cy="5238750"/>
          </a:xfrm>
        </p:grpSpPr>
        <p:sp>
          <p:nvSpPr>
            <p:cNvPr id="345" name="Google Shape;345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3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Tablet</a:t>
            </a:r>
            <a:br>
              <a:rPr lang="en" sz="3000">
                <a:latin typeface="Lexend Deca"/>
                <a:ea typeface="Lexend Deca"/>
                <a:cs typeface="Lexend Deca"/>
                <a:sym typeface="Lexend Deca"/>
              </a:rPr>
            </a:b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50" name="Google Shape;3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7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3737922" y="1063916"/>
            <a:ext cx="5147174" cy="3015668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Desktop 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62" name="Google Shape;362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08138" y="1216625"/>
            <a:ext cx="4006751" cy="25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Muli"/>
                <a:ea typeface="Muli"/>
                <a:cs typeface="Muli"/>
                <a:sym typeface="Muli"/>
              </a:rPr>
              <a:t>Any questions?</a:t>
            </a:r>
            <a:endParaRPr sz="18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find me at: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@username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user@mail.me</a:t>
            </a:r>
            <a:endParaRPr sz="1800"/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78" name="Google Shape;378;p3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79" name="Google Shape;379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80550" y="1200150"/>
            <a:ext cx="6014400" cy="26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Titles: Lexend Deca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Body copy: Muli light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https://www.lexend.com/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https://www.fontsquirrel.com/fonts/muli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37"/>
          <p:cNvSpPr txBox="1"/>
          <p:nvPr/>
        </p:nvSpPr>
        <p:spPr>
          <a:xfrm>
            <a:off x="580550" y="4171650"/>
            <a:ext cx="60144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93" name="Google Shape;393;p38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pic>
        <p:nvPicPr>
          <p:cNvPr id="394" name="Google Shape;3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976" y="1373675"/>
            <a:ext cx="1519400" cy="1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0" name="Google Shape;400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01" name="Google Shape;401;p39"/>
          <p:cNvSpPr/>
          <p:nvPr/>
        </p:nvSpPr>
        <p:spPr>
          <a:xfrm>
            <a:off x="7735208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DEC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7075124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NOV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6415040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OCT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5754956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SEP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5" name="Google Shape;405;p39"/>
          <p:cNvSpPr/>
          <p:nvPr/>
        </p:nvSpPr>
        <p:spPr>
          <a:xfrm>
            <a:off x="5094872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AUG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6" name="Google Shape;406;p39"/>
          <p:cNvSpPr/>
          <p:nvPr/>
        </p:nvSpPr>
        <p:spPr>
          <a:xfrm>
            <a:off x="4434788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JUL</a:t>
            </a:r>
            <a:endParaRPr sz="10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7" name="Google Shape;407;p39"/>
          <p:cNvSpPr/>
          <p:nvPr/>
        </p:nvSpPr>
        <p:spPr>
          <a:xfrm>
            <a:off x="3774704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JUN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8" name="Google Shape;408;p39"/>
          <p:cNvSpPr/>
          <p:nvPr/>
        </p:nvSpPr>
        <p:spPr>
          <a:xfrm>
            <a:off x="3114619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MAY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9" name="Google Shape;409;p39"/>
          <p:cNvSpPr/>
          <p:nvPr/>
        </p:nvSpPr>
        <p:spPr>
          <a:xfrm>
            <a:off x="2454535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APR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0" name="Google Shape;410;p39"/>
          <p:cNvSpPr/>
          <p:nvPr/>
        </p:nvSpPr>
        <p:spPr>
          <a:xfrm>
            <a:off x="1794451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MAR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1134367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FEB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2" name="Google Shape;412;p39"/>
          <p:cNvSpPr/>
          <p:nvPr/>
        </p:nvSpPr>
        <p:spPr>
          <a:xfrm>
            <a:off x="474283" y="2603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JAN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3" name="Google Shape;413;p39"/>
          <p:cNvSpPr/>
          <p:nvPr/>
        </p:nvSpPr>
        <p:spPr>
          <a:xfrm>
            <a:off x="0" y="26035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accent5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rot="10800000">
            <a:off x="768923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9"/>
          <p:cNvSpPr txBox="1"/>
          <p:nvPr/>
        </p:nvSpPr>
        <p:spPr>
          <a:xfrm>
            <a:off x="727900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 rot="10800000">
            <a:off x="2090158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2050642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Red is the colour of danger and courage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rot="10800000">
            <a:off x="3411393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9"/>
          <p:cNvSpPr txBox="1"/>
          <p:nvPr/>
        </p:nvSpPr>
        <p:spPr>
          <a:xfrm>
            <a:off x="3373384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 rot="10800000">
            <a:off x="4732628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9"/>
          <p:cNvSpPr txBox="1"/>
          <p:nvPr/>
        </p:nvSpPr>
        <p:spPr>
          <a:xfrm>
            <a:off x="4696126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6053863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6018868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7375098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7341610" y="1574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143968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1369548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276092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2699944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30" name="Google Shape;430;p39"/>
          <p:cNvCxnSpPr/>
          <p:nvPr/>
        </p:nvCxnSpPr>
        <p:spPr>
          <a:xfrm rot="10800000">
            <a:off x="408215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39"/>
          <p:cNvSpPr txBox="1"/>
          <p:nvPr/>
        </p:nvSpPr>
        <p:spPr>
          <a:xfrm>
            <a:off x="4030339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32" name="Google Shape;432;p39"/>
          <p:cNvCxnSpPr/>
          <p:nvPr/>
        </p:nvCxnSpPr>
        <p:spPr>
          <a:xfrm rot="10800000">
            <a:off x="540339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39"/>
          <p:cNvSpPr txBox="1"/>
          <p:nvPr/>
        </p:nvSpPr>
        <p:spPr>
          <a:xfrm>
            <a:off x="5360735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Red is the colour of danger and courage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34" name="Google Shape;434;p39"/>
          <p:cNvCxnSpPr/>
          <p:nvPr/>
        </p:nvCxnSpPr>
        <p:spPr>
          <a:xfrm rot="10800000">
            <a:off x="672462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39"/>
          <p:cNvSpPr txBox="1"/>
          <p:nvPr/>
        </p:nvSpPr>
        <p:spPr>
          <a:xfrm>
            <a:off x="6691131" y="3495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36" name="Google Shape;436;p39"/>
          <p:cNvCxnSpPr/>
          <p:nvPr/>
        </p:nvCxnSpPr>
        <p:spPr>
          <a:xfrm rot="10800000">
            <a:off x="80458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39"/>
          <p:cNvSpPr txBox="1"/>
          <p:nvPr/>
        </p:nvSpPr>
        <p:spPr>
          <a:xfrm>
            <a:off x="8008073" y="34957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458FF"/>
            </a:gs>
            <a:gs pos="39000">
              <a:srgbClr val="3544FF"/>
            </a:gs>
            <a:gs pos="97000">
              <a:srgbClr val="0A2F9E"/>
            </a:gs>
          </a:gsLst>
          <a:lin ang="8100019" scaled="0"/>
        </a:gra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110;p19">
            <a:extLst>
              <a:ext uri="{FF2B5EF4-FFF2-40B4-BE49-F238E27FC236}">
                <a16:creationId xmlns:a16="http://schemas.microsoft.com/office/drawing/2014/main" id="{7EB78CF1-09D5-49CB-9315-B5169AFDB3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3898">
            <a:off x="4689792" y="3801423"/>
            <a:ext cx="1019447" cy="307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120;p19">
            <a:extLst>
              <a:ext uri="{FF2B5EF4-FFF2-40B4-BE49-F238E27FC236}">
                <a16:creationId xmlns:a16="http://schemas.microsoft.com/office/drawing/2014/main" id="{F16ED2CD-9DCE-461E-8E3D-92FA3D5D0BB7}"/>
              </a:ext>
            </a:extLst>
          </p:cNvPr>
          <p:cNvCxnSpPr/>
          <p:nvPr/>
        </p:nvCxnSpPr>
        <p:spPr>
          <a:xfrm>
            <a:off x="5385345" y="1910935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542" y="2131717"/>
            <a:ext cx="2017495" cy="12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151" y="2090793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151" y="1698227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2137" y="676895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5428" y="1587417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7523951" y="3177943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68164" y="1291371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>
            <a:cxnSpLocks/>
          </p:cNvCxnSpPr>
          <p:nvPr/>
        </p:nvCxnSpPr>
        <p:spPr>
          <a:xfrm flipH="1">
            <a:off x="5476963" y="3101743"/>
            <a:ext cx="662338" cy="38251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7475351" y="2032093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6" name="Google Shape;12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25842" y="3208649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99259" y="3369010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679476" y="1565905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392775" y="486537"/>
            <a:ext cx="5270072" cy="15560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Montserrat SemiBold" pitchFamily="2" charset="-52"/>
              </a:rPr>
              <a:t>Цель моего проекта — </a:t>
            </a:r>
            <a:br>
              <a:rPr lang="ru-RU" sz="4800" dirty="0">
                <a:latin typeface="Montserrat SemiBold" pitchFamily="2" charset="-52"/>
              </a:rPr>
            </a:br>
            <a:endParaRPr sz="4800" dirty="0">
              <a:latin typeface="Montserrat SemiBold" pitchFamily="2" charset="-52"/>
            </a:endParaRPr>
          </a:p>
        </p:txBody>
      </p:sp>
      <p:pic>
        <p:nvPicPr>
          <p:cNvPr id="24" name="Google Shape;690;p48">
            <a:extLst>
              <a:ext uri="{FF2B5EF4-FFF2-40B4-BE49-F238E27FC236}">
                <a16:creationId xmlns:a16="http://schemas.microsoft.com/office/drawing/2014/main" id="{A2B724E1-CF89-49BC-8E75-028E393D1D2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77047" y="1098364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10;p19">
            <a:extLst>
              <a:ext uri="{FF2B5EF4-FFF2-40B4-BE49-F238E27FC236}">
                <a16:creationId xmlns:a16="http://schemas.microsoft.com/office/drawing/2014/main" id="{B7F5B100-6D56-4564-A88A-0DD83B5984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743" y="1624363"/>
            <a:ext cx="512402" cy="3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F654B05-736C-49D9-A70A-015EA026C914}"/>
              </a:ext>
            </a:extLst>
          </p:cNvPr>
          <p:cNvSpPr txBox="1"/>
          <p:nvPr/>
        </p:nvSpPr>
        <p:spPr>
          <a:xfrm>
            <a:off x="266594" y="2032093"/>
            <a:ext cx="46710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 Light" pitchFamily="2" charset="-52"/>
              </a:rPr>
              <a:t>разработка информационной</a:t>
            </a:r>
            <a:br>
              <a:rPr lang="ru-RU" sz="3600" dirty="0">
                <a:solidFill>
                  <a:schemeClr val="bg1"/>
                </a:solidFill>
                <a:latin typeface="Montserrat Light" pitchFamily="2" charset="-52"/>
              </a:rPr>
            </a:br>
            <a:r>
              <a:rPr lang="ru-RU" sz="3600" dirty="0">
                <a:solidFill>
                  <a:schemeClr val="bg1"/>
                </a:solidFill>
                <a:latin typeface="Montserrat Light" pitchFamily="2" charset="-52"/>
              </a:rPr>
              <a:t>транспортной системы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31" name="Полилиния: фигура 30">
            <a:extLst>
              <a:ext uri="{FF2B5EF4-FFF2-40B4-BE49-F238E27FC236}">
                <a16:creationId xmlns:a16="http://schemas.microsoft.com/office/drawing/2014/main" id="{FAF6EDEC-6AF5-4B97-A7BD-22906B7D53B0}"/>
              </a:ext>
            </a:extLst>
          </p:cNvPr>
          <p:cNvSpPr/>
          <p:nvPr/>
        </p:nvSpPr>
        <p:spPr>
          <a:xfrm>
            <a:off x="4910372" y="3854973"/>
            <a:ext cx="133350" cy="13335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41000">
                <a:srgbClr val="3544FF"/>
              </a:gs>
            </a:gsLst>
            <a:lin ang="8100019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2" name="Полилиния: фигура 31">
            <a:extLst>
              <a:ext uri="{FF2B5EF4-FFF2-40B4-BE49-F238E27FC236}">
                <a16:creationId xmlns:a16="http://schemas.microsoft.com/office/drawing/2014/main" id="{5AD69795-5EC1-4081-87E5-6325C9ED6E7F}"/>
              </a:ext>
            </a:extLst>
          </p:cNvPr>
          <p:cNvSpPr/>
          <p:nvPr/>
        </p:nvSpPr>
        <p:spPr>
          <a:xfrm>
            <a:off x="5462822" y="3854973"/>
            <a:ext cx="133350" cy="13335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69000">
                <a:srgbClr val="3544FF"/>
              </a:gs>
              <a:gs pos="97000">
                <a:srgbClr val="0A2F9E"/>
              </a:gs>
            </a:gsLst>
            <a:lin ang="8100019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3" name="Полилиния: фигура 32">
            <a:extLst>
              <a:ext uri="{FF2B5EF4-FFF2-40B4-BE49-F238E27FC236}">
                <a16:creationId xmlns:a16="http://schemas.microsoft.com/office/drawing/2014/main" id="{E6027D41-140E-4F5B-8D31-1810EF42D5A2}"/>
              </a:ext>
            </a:extLst>
          </p:cNvPr>
          <p:cNvSpPr/>
          <p:nvPr/>
        </p:nvSpPr>
        <p:spPr>
          <a:xfrm>
            <a:off x="4824647" y="352159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close/>
              </a:path>
            </a:pathLst>
          </a:custGeom>
          <a:gradFill>
            <a:gsLst>
              <a:gs pos="11000">
                <a:schemeClr val="accent4"/>
              </a:gs>
              <a:gs pos="80874">
                <a:srgbClr val="3544FF"/>
              </a:gs>
              <a:gs pos="67000">
                <a:srgbClr val="3544FF"/>
              </a:gs>
            </a:gsLst>
            <a:lin ang="8100019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id="{6B1A1728-60CD-400D-B08C-3DB2C499D619}"/>
              </a:ext>
            </a:extLst>
          </p:cNvPr>
          <p:cNvSpPr/>
          <p:nvPr/>
        </p:nvSpPr>
        <p:spPr>
          <a:xfrm>
            <a:off x="5396147" y="3578748"/>
            <a:ext cx="266700" cy="342900"/>
          </a:xfrm>
          <a:custGeom>
            <a:avLst/>
            <a:gdLst>
              <a:gd name="connsiteX0" fmla="*/ 38100 w 266700"/>
              <a:gd name="connsiteY0" fmla="*/ 38100 h 342900"/>
              <a:gd name="connsiteX1" fmla="*/ 95250 w 266700"/>
              <a:gd name="connsiteY1" fmla="*/ 38100 h 342900"/>
              <a:gd name="connsiteX2" fmla="*/ 131445 w 266700"/>
              <a:gd name="connsiteY2" fmla="*/ 65723 h 342900"/>
              <a:gd name="connsiteX3" fmla="*/ 150495 w 266700"/>
              <a:gd name="connsiteY3" fmla="*/ 131445 h 342900"/>
              <a:gd name="connsiteX4" fmla="*/ 151448 w 266700"/>
              <a:gd name="connsiteY4" fmla="*/ 133350 h 342900"/>
              <a:gd name="connsiteX5" fmla="*/ 38100 w 266700"/>
              <a:gd name="connsiteY5" fmla="*/ 133350 h 342900"/>
              <a:gd name="connsiteX6" fmla="*/ 38100 w 266700"/>
              <a:gd name="connsiteY6" fmla="*/ 38100 h 342900"/>
              <a:gd name="connsiteX7" fmla="*/ 95250 w 266700"/>
              <a:gd name="connsiteY7" fmla="*/ 0 h 342900"/>
              <a:gd name="connsiteX8" fmla="*/ 0 w 266700"/>
              <a:gd name="connsiteY8" fmla="*/ 0 h 342900"/>
              <a:gd name="connsiteX9" fmla="*/ 0 w 266700"/>
              <a:gd name="connsiteY9" fmla="*/ 133350 h 342900"/>
              <a:gd name="connsiteX10" fmla="*/ 0 w 266700"/>
              <a:gd name="connsiteY10" fmla="*/ 190500 h 342900"/>
              <a:gd name="connsiteX11" fmla="*/ 0 w 266700"/>
              <a:gd name="connsiteY11" fmla="*/ 342900 h 342900"/>
              <a:gd name="connsiteX12" fmla="*/ 38100 w 266700"/>
              <a:gd name="connsiteY12" fmla="*/ 342900 h 342900"/>
              <a:gd name="connsiteX13" fmla="*/ 133350 w 266700"/>
              <a:gd name="connsiteY13" fmla="*/ 247650 h 342900"/>
              <a:gd name="connsiteX14" fmla="*/ 228600 w 266700"/>
              <a:gd name="connsiteY14" fmla="*/ 342900 h 342900"/>
              <a:gd name="connsiteX15" fmla="*/ 266700 w 266700"/>
              <a:gd name="connsiteY15" fmla="*/ 304800 h 342900"/>
              <a:gd name="connsiteX16" fmla="*/ 266700 w 266700"/>
              <a:gd name="connsiteY16" fmla="*/ 209550 h 342900"/>
              <a:gd name="connsiteX17" fmla="*/ 251460 w 266700"/>
              <a:gd name="connsiteY17" fmla="*/ 179070 h 342900"/>
              <a:gd name="connsiteX18" fmla="*/ 200977 w 266700"/>
              <a:gd name="connsiteY18" fmla="*/ 140970 h 342900"/>
              <a:gd name="connsiteX19" fmla="*/ 187642 w 266700"/>
              <a:gd name="connsiteY19" fmla="*/ 120968 h 342900"/>
              <a:gd name="connsiteX20" fmla="*/ 168592 w 266700"/>
              <a:gd name="connsiteY20" fmla="*/ 55245 h 342900"/>
              <a:gd name="connsiteX21" fmla="*/ 95250 w 266700"/>
              <a:gd name="connsiteY21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66700" h="342900">
                <a:moveTo>
                  <a:pt x="38100" y="38100"/>
                </a:moveTo>
                <a:lnTo>
                  <a:pt x="95250" y="38100"/>
                </a:lnTo>
                <a:cubicBezTo>
                  <a:pt x="112395" y="38100"/>
                  <a:pt x="127635" y="49530"/>
                  <a:pt x="131445" y="65723"/>
                </a:cubicBezTo>
                <a:lnTo>
                  <a:pt x="150495" y="131445"/>
                </a:lnTo>
                <a:cubicBezTo>
                  <a:pt x="150495" y="132398"/>
                  <a:pt x="151448" y="132398"/>
                  <a:pt x="151448" y="133350"/>
                </a:cubicBezTo>
                <a:lnTo>
                  <a:pt x="38100" y="133350"/>
                </a:lnTo>
                <a:lnTo>
                  <a:pt x="38100" y="38100"/>
                </a:lnTo>
                <a:close/>
                <a:moveTo>
                  <a:pt x="95250" y="0"/>
                </a:moveTo>
                <a:lnTo>
                  <a:pt x="0" y="0"/>
                </a:lnTo>
                <a:lnTo>
                  <a:pt x="0" y="133350"/>
                </a:lnTo>
                <a:lnTo>
                  <a:pt x="0" y="190500"/>
                </a:lnTo>
                <a:lnTo>
                  <a:pt x="0" y="342900"/>
                </a:lnTo>
                <a:lnTo>
                  <a:pt x="38100" y="342900"/>
                </a:lnTo>
                <a:cubicBezTo>
                  <a:pt x="38100" y="290513"/>
                  <a:pt x="80963" y="247650"/>
                  <a:pt x="133350" y="247650"/>
                </a:cubicBezTo>
                <a:cubicBezTo>
                  <a:pt x="185738" y="247650"/>
                  <a:pt x="228600" y="290513"/>
                  <a:pt x="228600" y="342900"/>
                </a:cubicBezTo>
                <a:cubicBezTo>
                  <a:pt x="249555" y="342900"/>
                  <a:pt x="266700" y="325755"/>
                  <a:pt x="266700" y="304800"/>
                </a:cubicBezTo>
                <a:lnTo>
                  <a:pt x="266700" y="209550"/>
                </a:lnTo>
                <a:cubicBezTo>
                  <a:pt x="266700" y="197168"/>
                  <a:pt x="260985" y="186690"/>
                  <a:pt x="251460" y="179070"/>
                </a:cubicBezTo>
                <a:lnTo>
                  <a:pt x="200977" y="140970"/>
                </a:lnTo>
                <a:cubicBezTo>
                  <a:pt x="194310" y="136208"/>
                  <a:pt x="189548" y="128588"/>
                  <a:pt x="187642" y="120968"/>
                </a:cubicBezTo>
                <a:lnTo>
                  <a:pt x="168592" y="55245"/>
                </a:lnTo>
                <a:cubicBezTo>
                  <a:pt x="159067" y="22860"/>
                  <a:pt x="128588" y="0"/>
                  <a:pt x="95250" y="0"/>
                </a:cubicBezTo>
                <a:close/>
              </a:path>
            </a:pathLst>
          </a:custGeom>
          <a:gradFill>
            <a:gsLst>
              <a:gs pos="20000">
                <a:schemeClr val="accent4"/>
              </a:gs>
              <a:gs pos="69000">
                <a:srgbClr val="3544FF"/>
              </a:gs>
            </a:gsLst>
            <a:lin ang="8100019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5" name="Полилиния: фигура 34">
            <a:extLst>
              <a:ext uri="{FF2B5EF4-FFF2-40B4-BE49-F238E27FC236}">
                <a16:creationId xmlns:a16="http://schemas.microsoft.com/office/drawing/2014/main" id="{CB8F4224-6FCB-43EB-B48F-508239E11866}"/>
              </a:ext>
            </a:extLst>
          </p:cNvPr>
          <p:cNvSpPr/>
          <p:nvPr/>
        </p:nvSpPr>
        <p:spPr>
          <a:xfrm>
            <a:off x="4824647" y="3788298"/>
            <a:ext cx="533400" cy="133350"/>
          </a:xfrm>
          <a:custGeom>
            <a:avLst/>
            <a:gdLst>
              <a:gd name="connsiteX0" fmla="*/ 533400 w 533400"/>
              <a:gd name="connsiteY0" fmla="*/ 133350 h 133350"/>
              <a:gd name="connsiteX1" fmla="*/ 247650 w 533400"/>
              <a:gd name="connsiteY1" fmla="*/ 133350 h 133350"/>
              <a:gd name="connsiteX2" fmla="*/ 152400 w 533400"/>
              <a:gd name="connsiteY2" fmla="*/ 38100 h 133350"/>
              <a:gd name="connsiteX3" fmla="*/ 57150 w 533400"/>
              <a:gd name="connsiteY3" fmla="*/ 133350 h 133350"/>
              <a:gd name="connsiteX4" fmla="*/ 0 w 533400"/>
              <a:gd name="connsiteY4" fmla="*/ 133350 h 133350"/>
              <a:gd name="connsiteX5" fmla="*/ 0 w 533400"/>
              <a:gd name="connsiteY5" fmla="*/ 0 h 133350"/>
              <a:gd name="connsiteX6" fmla="*/ 533400 w 533400"/>
              <a:gd name="connsiteY6" fmla="*/ 0 h 133350"/>
              <a:gd name="connsiteX7" fmla="*/ 533400 w 533400"/>
              <a:gd name="connsiteY7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400" h="133350">
                <a:moveTo>
                  <a:pt x="533400" y="133350"/>
                </a:moveTo>
                <a:lnTo>
                  <a:pt x="247650" y="133350"/>
                </a:lnTo>
                <a:cubicBezTo>
                  <a:pt x="247650" y="80963"/>
                  <a:pt x="204788" y="38100"/>
                  <a:pt x="152400" y="38100"/>
                </a:cubicBezTo>
                <a:cubicBezTo>
                  <a:pt x="100013" y="38100"/>
                  <a:pt x="57150" y="80963"/>
                  <a:pt x="57150" y="133350"/>
                </a:cubicBezTo>
                <a:lnTo>
                  <a:pt x="0" y="133350"/>
                </a:lnTo>
                <a:lnTo>
                  <a:pt x="0" y="0"/>
                </a:lnTo>
                <a:lnTo>
                  <a:pt x="533400" y="0"/>
                </a:lnTo>
                <a:lnTo>
                  <a:pt x="533400" y="13335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66000">
                <a:srgbClr val="3544FF"/>
              </a:gs>
              <a:gs pos="97000">
                <a:srgbClr val="0A2F9E"/>
              </a:gs>
            </a:gsLst>
            <a:lin ang="8100019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43" name="Google Shape;443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44" name="Google Shape;44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7" name="Google Shape;447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49" name="Google Shape;449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0" name="Google Shape;450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2" name="Google Shape;452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53" name="Google Shape;453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5" name="Google Shape;455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56" name="Google Shape;456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8" name="Google Shape;458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9" name="Google Shape;459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61" name="Google Shape;461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62" name="Google Shape;462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64" name="Google Shape;464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Red is the colour of danger and courage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476" name="Google Shape;476;p41"/>
          <p:cNvGraphicFramePr/>
          <p:nvPr/>
        </p:nvGraphicFramePr>
        <p:xfrm>
          <a:off x="580650" y="1488281"/>
          <a:ext cx="8037225" cy="3197750"/>
        </p:xfrm>
        <a:graphic>
          <a:graphicData uri="http://schemas.openxmlformats.org/drawingml/2006/table">
            <a:tbl>
              <a:tblPr>
                <a:noFill/>
                <a:tableStyleId>{1A138BE6-E374-4A1A-BE6D-9E52B14417BE}</a:tableStyleId>
              </a:tblPr>
              <a:tblGrid>
                <a:gridCol w="138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Week 1</a:t>
                      </a:r>
                      <a:endParaRPr sz="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Week 2</a:t>
                      </a:r>
                      <a:endParaRPr sz="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2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82" name="Google Shape;482;p4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83" name="Google Shape;483;p42"/>
          <p:cNvSpPr/>
          <p:nvPr/>
        </p:nvSpPr>
        <p:spPr>
          <a:xfrm>
            <a:off x="612000" y="1363400"/>
            <a:ext cx="3887700" cy="1584600"/>
          </a:xfrm>
          <a:prstGeom prst="rect">
            <a:avLst/>
          </a:prstGeom>
          <a:solidFill>
            <a:srgbClr val="050060">
              <a:alpha val="1788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STRENGTHS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4" name="Google Shape;484;p42"/>
          <p:cNvSpPr/>
          <p:nvPr/>
        </p:nvSpPr>
        <p:spPr>
          <a:xfrm>
            <a:off x="4660485" y="1363400"/>
            <a:ext cx="3887700" cy="1584600"/>
          </a:xfrm>
          <a:prstGeom prst="rect">
            <a:avLst/>
          </a:prstGeom>
          <a:solidFill>
            <a:srgbClr val="050060">
              <a:alpha val="1788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WEAKNESSES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5" name="Google Shape;485;p42"/>
          <p:cNvSpPr/>
          <p:nvPr/>
        </p:nvSpPr>
        <p:spPr>
          <a:xfrm>
            <a:off x="612000" y="3121900"/>
            <a:ext cx="3887700" cy="1584600"/>
          </a:xfrm>
          <a:prstGeom prst="rect">
            <a:avLst/>
          </a:prstGeom>
          <a:solidFill>
            <a:srgbClr val="050060">
              <a:alpha val="1788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Black is the color of ebony and of outer space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OPPORTUNITIES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6" name="Google Shape;486;p42"/>
          <p:cNvSpPr/>
          <p:nvPr/>
        </p:nvSpPr>
        <p:spPr>
          <a:xfrm>
            <a:off x="4660485" y="3121900"/>
            <a:ext cx="3887700" cy="1584600"/>
          </a:xfrm>
          <a:prstGeom prst="rect">
            <a:avLst/>
          </a:prstGeom>
          <a:solidFill>
            <a:srgbClr val="050060">
              <a:alpha val="1788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White is the color of milk and fresh snow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THREATS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7" name="Google Shape;487;p42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2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2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2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2"/>
          <p:cNvSpPr/>
          <p:nvPr/>
        </p:nvSpPr>
        <p:spPr>
          <a:xfrm>
            <a:off x="3842100" y="2242577"/>
            <a:ext cx="349569" cy="47061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exend Deca"/>
              </a:rPr>
              <a:t>S</a:t>
            </a:r>
          </a:p>
        </p:txBody>
      </p:sp>
      <p:sp>
        <p:nvSpPr>
          <p:cNvPr id="492" name="Google Shape;492;p42"/>
          <p:cNvSpPr/>
          <p:nvPr/>
        </p:nvSpPr>
        <p:spPr>
          <a:xfrm>
            <a:off x="4857720" y="2250297"/>
            <a:ext cx="620701" cy="4582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Lexend Deca"/>
              </a:rPr>
              <a:t>W</a:t>
            </a:r>
          </a:p>
        </p:txBody>
      </p:sp>
      <p:sp>
        <p:nvSpPr>
          <p:cNvPr id="493" name="Google Shape;493;p42"/>
          <p:cNvSpPr/>
          <p:nvPr/>
        </p:nvSpPr>
        <p:spPr>
          <a:xfrm>
            <a:off x="3807513" y="3348952"/>
            <a:ext cx="449622" cy="47061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Lexend Deca"/>
              </a:rPr>
              <a:t>O</a:t>
            </a:r>
          </a:p>
        </p:txBody>
      </p:sp>
      <p:sp>
        <p:nvSpPr>
          <p:cNvPr id="494" name="Google Shape;494;p42"/>
          <p:cNvSpPr/>
          <p:nvPr/>
        </p:nvSpPr>
        <p:spPr>
          <a:xfrm>
            <a:off x="4971979" y="3356672"/>
            <a:ext cx="338452" cy="4582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Lexend Deca"/>
              </a:rPr>
              <a:t>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3"/>
          <p:cNvSpPr txBox="1">
            <a:spLocks noGrp="1"/>
          </p:cNvSpPr>
          <p:nvPr>
            <p:ph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00" name="Google Shape;500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01" name="Google Shape;501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Key Activities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8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2" name="Google Shape;502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Key Resources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3" name="Google Shape;503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Value Propositions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4" name="Google Shape;504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Customer Relationships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5" name="Google Shape;505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Channels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6" name="Google Shape;506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Customer Segments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7" name="Google Shape;507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Key Partners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8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8" name="Google Shape;508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Cost Structure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9" name="Google Shape;509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Revenue Streams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9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0" name="Google Shape;510;p43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1" name="Google Shape;511;p43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2" name="Google Shape;512;p43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3" name="Google Shape;513;p43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4" name="Google Shape;514;p43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15" name="Google Shape;515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17" name="Google Shape;517;p43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8" name="Google Shape;518;p43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19" name="Google Shape;519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2" name="Google Shape;522;p43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23" name="Google Shape;523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8" name="Google Shape;528;p43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29" name="Google Shape;529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40" name="Google Shape;540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541" name="Google Shape;541;p44"/>
          <p:cNvGrpSpPr/>
          <p:nvPr/>
        </p:nvGrpSpPr>
        <p:grpSpPr>
          <a:xfrm>
            <a:off x="627767" y="1413043"/>
            <a:ext cx="3608219" cy="3243858"/>
            <a:chOff x="3778727" y="4460423"/>
            <a:chExt cx="720160" cy="647438"/>
          </a:xfrm>
        </p:grpSpPr>
        <p:sp>
          <p:nvSpPr>
            <p:cNvPr id="542" name="Google Shape;542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5" name="Google Shape;545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cxnSp>
        <p:nvCxnSpPr>
          <p:cNvPr id="549" name="Google Shape;549;p44"/>
          <p:cNvCxnSpPr/>
          <p:nvPr/>
        </p:nvCxnSpPr>
        <p:spPr>
          <a:xfrm>
            <a:off x="4156025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0" name="Google Shape;550;p44"/>
          <p:cNvSpPr txBox="1"/>
          <p:nvPr/>
        </p:nvSpPr>
        <p:spPr>
          <a:xfrm>
            <a:off x="5274525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51" name="Google Shape;551;p44"/>
          <p:cNvCxnSpPr/>
          <p:nvPr/>
        </p:nvCxnSpPr>
        <p:spPr>
          <a:xfrm>
            <a:off x="4000350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2" name="Google Shape;552;p44"/>
          <p:cNvSpPr txBox="1"/>
          <p:nvPr/>
        </p:nvSpPr>
        <p:spPr>
          <a:xfrm>
            <a:off x="5274525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53" name="Google Shape;553;p44"/>
          <p:cNvCxnSpPr/>
          <p:nvPr/>
        </p:nvCxnSpPr>
        <p:spPr>
          <a:xfrm>
            <a:off x="3779125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4"/>
          <p:cNvSpPr txBox="1"/>
          <p:nvPr/>
        </p:nvSpPr>
        <p:spPr>
          <a:xfrm>
            <a:off x="5274525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55" name="Google Shape;555;p44"/>
          <p:cNvCxnSpPr/>
          <p:nvPr/>
        </p:nvCxnSpPr>
        <p:spPr>
          <a:xfrm>
            <a:off x="3590675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4"/>
          <p:cNvSpPr txBox="1"/>
          <p:nvPr/>
        </p:nvSpPr>
        <p:spPr>
          <a:xfrm>
            <a:off x="5274525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57" name="Google Shape;557;p44"/>
          <p:cNvCxnSpPr/>
          <p:nvPr/>
        </p:nvCxnSpPr>
        <p:spPr>
          <a:xfrm>
            <a:off x="3385825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8" name="Google Shape;558;p44"/>
          <p:cNvSpPr txBox="1"/>
          <p:nvPr/>
        </p:nvSpPr>
        <p:spPr>
          <a:xfrm>
            <a:off x="5274525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59" name="Google Shape;559;p44"/>
          <p:cNvCxnSpPr/>
          <p:nvPr/>
        </p:nvCxnSpPr>
        <p:spPr>
          <a:xfrm>
            <a:off x="3172800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44"/>
          <p:cNvSpPr txBox="1"/>
          <p:nvPr/>
        </p:nvSpPr>
        <p:spPr>
          <a:xfrm>
            <a:off x="5274525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Insert your content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66" name="Google Shape;566;p4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567" name="Google Shape;567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513314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8" name="Google Shape;568;p45"/>
          <p:cNvSpPr txBox="1"/>
          <p:nvPr/>
        </p:nvSpPr>
        <p:spPr>
          <a:xfrm>
            <a:off x="5855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Imani Jackson</a:t>
            </a:r>
            <a:b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JOB TITLE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69" name="Google Shape;569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02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0" name="Google Shape;570;p45"/>
          <p:cNvSpPr txBox="1"/>
          <p:nvPr/>
        </p:nvSpPr>
        <p:spPr>
          <a:xfrm>
            <a:off x="25653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Marcos Galán</a:t>
            </a:r>
            <a:b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JOB TITLE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71" name="Google Shape;571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5400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2" name="Google Shape;572;p45"/>
          <p:cNvSpPr txBox="1"/>
          <p:nvPr/>
        </p:nvSpPr>
        <p:spPr>
          <a:xfrm>
            <a:off x="45450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Ixchel Valdía</a:t>
            </a:r>
            <a:b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JOB TITLE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73" name="Google Shape;573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5197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4" name="Google Shape;574;p45"/>
          <p:cNvSpPr txBox="1"/>
          <p:nvPr/>
        </p:nvSpPr>
        <p:spPr>
          <a:xfrm>
            <a:off x="65247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Nils Årud</a:t>
            </a:r>
            <a:b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JOB TITLE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6"/>
          <p:cNvSpPr txBox="1">
            <a:spLocks noGrp="1"/>
          </p:cNvSpPr>
          <p:nvPr>
            <p:ph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80" name="Google Shape;580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rgbClr val="050060">
              <a:alpha val="17880"/>
            </a:srgb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82" name="Google Shape;582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8" name="Google Shape;628;p4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629" name="Google Shape;629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30" name="Google Shape;630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52" name="Google Shape;652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53" name="Google Shape;653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54" name="Google Shape;654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LOW VALUE 1</a:t>
            </a:r>
            <a:endParaRPr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5" name="Google Shape;655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HIGH VALUE 1</a:t>
            </a:r>
            <a:endParaRPr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6" name="Google Shape;656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LOW VALUE 2</a:t>
            </a:r>
            <a:endParaRPr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7" name="Google Shape;657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HIGH VALUE 2</a:t>
            </a:r>
            <a:endParaRPr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8" name="Google Shape;658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Our company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9" name="Google Shape;659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0" name="Google Shape;660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1" name="Google Shape;661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2" name="Google Shape;662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3" name="Google Shape;663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4" name="Google Shape;664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Competitor</a:t>
            </a:r>
            <a:endParaRPr sz="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0" name="Google Shape;670;p4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aphicFrame>
        <p:nvGraphicFramePr>
          <p:cNvPr id="671" name="Google Shape;671;p47"/>
          <p:cNvGraphicFramePr/>
          <p:nvPr/>
        </p:nvGraphicFramePr>
        <p:xfrm>
          <a:off x="580550" y="1474725"/>
          <a:ext cx="7999000" cy="2986825"/>
        </p:xfrm>
        <a:graphic>
          <a:graphicData uri="http://schemas.openxmlformats.org/drawingml/2006/table">
            <a:tbl>
              <a:tblPr>
                <a:noFill/>
                <a:tableStyleId>{40286F9A-8295-4760-8310-7838FB866F30}</a:tableStyleId>
              </a:tblPr>
              <a:tblGrid>
                <a:gridCol w="88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0060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8"/>
          <p:cNvSpPr txBox="1">
            <a:spLocks noGrp="1"/>
          </p:cNvSpPr>
          <p:nvPr>
            <p:ph type="title" idx="4294967295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678" name="Google Shape;6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91" y="1252249"/>
            <a:ext cx="1842723" cy="109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416" y="833349"/>
            <a:ext cx="1217100" cy="13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6772" y="1034905"/>
            <a:ext cx="1099836" cy="110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4461" y="3853744"/>
            <a:ext cx="282577" cy="82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2526" y="2631065"/>
            <a:ext cx="1717628" cy="89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01220" y="1301150"/>
            <a:ext cx="1520655" cy="9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82183" y="2756662"/>
            <a:ext cx="493125" cy="68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26089" y="1280113"/>
            <a:ext cx="1310142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21875" y="2712336"/>
            <a:ext cx="673199" cy="77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60021" y="2571750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14568" y="2150300"/>
            <a:ext cx="831110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24689" y="3809418"/>
            <a:ext cx="836651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03930" y="3809418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93398" y="3809418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31407" y="4046291"/>
            <a:ext cx="681510" cy="43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24120" y="2708180"/>
            <a:ext cx="905910" cy="784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699" name="Google Shape;699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700" name="Google Shape;700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707" name="Google Shape;707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710" name="Google Shape;710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2" name="Google Shape;712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715" name="Google Shape;715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719" name="Google Shape;719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" name="Google Shape;723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" name="Google Shape;724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725" name="Google Shape;725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746" name="Google Shape;746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749" name="Google Shape;749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753" name="Google Shape;753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757" name="Google Shape;757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1" name="Google Shape;761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" name="Google Shape;765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766" name="Google Shape;766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769" name="Google Shape;769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772" name="Google Shape;772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775" name="Google Shape;775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778" name="Google Shape;778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783" name="Google Shape;783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786" name="Google Shape;786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" name="Google Shape;790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791" name="Google Shape;791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794" name="Google Shape;794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800" name="Google Shape;800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803" name="Google Shape;803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809" name="Google Shape;809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815" name="Google Shape;815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9" name="Google Shape;819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2" name="Google Shape;822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823" name="Google Shape;823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826" name="Google Shape;826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829" name="Google Shape;829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49"/>
          <p:cNvGrpSpPr/>
          <p:nvPr/>
        </p:nvGrpSpPr>
        <p:grpSpPr>
          <a:xfrm>
            <a:off x="4892584" y="2097325"/>
            <a:ext cx="351204" cy="324661"/>
            <a:chOff x="5975075" y="2327500"/>
            <a:chExt cx="420100" cy="388350"/>
          </a:xfrm>
        </p:grpSpPr>
        <p:sp>
          <p:nvSpPr>
            <p:cNvPr id="833" name="Google Shape;833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835" name="Google Shape;835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836" name="Google Shape;836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842" name="Google Shape;842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847" name="Google Shape;847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850" name="Google Shape;850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2" name="Google Shape;852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3" name="Google Shape;853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854" name="Google Shape;854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857" name="Google Shape;857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0" name="Google Shape;860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2" name="Google Shape;862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863" name="Google Shape;863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866" name="Google Shape;866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871" name="Google Shape;871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875" name="Google Shape;875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878" name="Google Shape;878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882" name="Google Shape;882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888" name="Google Shape;888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891" name="Google Shape;891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7" name="Google Shape;897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898" name="Google Shape;898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901" name="Google Shape;901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05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907" name="Google Shape;907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911" name="Google Shape;911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4" name="Google Shape;914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" name="Google Shape;917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918" name="Google Shape;918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2" name="Google Shape;922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923" name="Google Shape;923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7" name="Google Shape;927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928" name="Google Shape;928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933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934" name="Google Shape;934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" name="Google Shape;937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938" name="Google Shape;938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942" name="Google Shape;942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948" name="Google Shape;948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954" name="Google Shape;954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957" name="Google Shape;957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965" name="Google Shape;965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49"/>
          <p:cNvGrpSpPr/>
          <p:nvPr/>
        </p:nvGrpSpPr>
        <p:grpSpPr>
          <a:xfrm>
            <a:off x="6268253" y="2106199"/>
            <a:ext cx="432570" cy="421334"/>
            <a:chOff x="5926225" y="921350"/>
            <a:chExt cx="517800" cy="504350"/>
          </a:xfrm>
        </p:grpSpPr>
        <p:sp>
          <p:nvSpPr>
            <p:cNvPr id="971" name="Google Shape;971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72" name="Google Shape;972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73" name="Google Shape;973;p49"/>
          <p:cNvSpPr/>
          <p:nvPr/>
        </p:nvSpPr>
        <p:spPr>
          <a:xfrm>
            <a:off x="6462174" y="2342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4" name="Google Shape;974;p49"/>
          <p:cNvGrpSpPr/>
          <p:nvPr/>
        </p:nvGrpSpPr>
        <p:grpSpPr>
          <a:xfrm>
            <a:off x="7153241" y="2085579"/>
            <a:ext cx="432570" cy="421334"/>
            <a:chOff x="5926225" y="921350"/>
            <a:chExt cx="517800" cy="504350"/>
          </a:xfrm>
        </p:grpSpPr>
        <p:sp>
          <p:nvSpPr>
            <p:cNvPr id="975" name="Google Shape;975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7" name="Google Shape;977;p49"/>
          <p:cNvSpPr/>
          <p:nvPr/>
        </p:nvSpPr>
        <p:spPr>
          <a:xfrm>
            <a:off x="7347162" y="2321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8" name="Google Shape;978;p49"/>
          <p:cNvGrpSpPr/>
          <p:nvPr/>
        </p:nvGrpSpPr>
        <p:grpSpPr>
          <a:xfrm>
            <a:off x="6268521" y="2834621"/>
            <a:ext cx="1075937" cy="1047989"/>
            <a:chOff x="5926225" y="921350"/>
            <a:chExt cx="517800" cy="504350"/>
          </a:xfrm>
        </p:grpSpPr>
        <p:sp>
          <p:nvSpPr>
            <p:cNvPr id="979" name="Google Shape;979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1" name="Google Shape;981;p49"/>
          <p:cNvSpPr/>
          <p:nvPr/>
        </p:nvSpPr>
        <p:spPr>
          <a:xfrm>
            <a:off x="6750834" y="3421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983" name="Google Shape;983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CEFCD68-BB68-4925-8D81-62C5A149F2A7}"/>
              </a:ext>
            </a:extLst>
          </p:cNvPr>
          <p:cNvSpPr txBox="1">
            <a:spLocks/>
          </p:cNvSpPr>
          <p:nvPr/>
        </p:nvSpPr>
        <p:spPr>
          <a:xfrm>
            <a:off x="575424" y="606485"/>
            <a:ext cx="4448075" cy="857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latin typeface="Montserrat SemiBold" pitchFamily="2" charset="-52"/>
              </a:rPr>
              <a:t>Преимущество</a:t>
            </a:r>
            <a:br>
              <a:rPr lang="en-US" sz="3200" dirty="0">
                <a:solidFill>
                  <a:schemeClr val="bg1"/>
                </a:solidFill>
                <a:latin typeface="Montserrat SemiBold" pitchFamily="2" charset="-52"/>
              </a:rPr>
            </a:br>
            <a:r>
              <a:rPr lang="ru-RU" sz="3200" dirty="0">
                <a:solidFill>
                  <a:schemeClr val="bg1"/>
                </a:solidFill>
                <a:latin typeface="Montserrat SemiBold" pitchFamily="2" charset="-52"/>
              </a:rPr>
              <a:t>использования ИС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E2AD7138-D287-4BC8-8726-53C29AFE278F}"/>
              </a:ext>
            </a:extLst>
          </p:cNvPr>
          <p:cNvSpPr txBox="1">
            <a:spLocks/>
          </p:cNvSpPr>
          <p:nvPr/>
        </p:nvSpPr>
        <p:spPr>
          <a:xfrm>
            <a:off x="439223" y="2893727"/>
            <a:ext cx="2840875" cy="6439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/>
            <a:r>
              <a:rPr lang="ru-RU" sz="1800" b="1" dirty="0">
                <a:solidFill>
                  <a:srgbClr val="05D9F4"/>
                </a:solidFill>
                <a:latin typeface="Montserrat Light" pitchFamily="2" charset="-52"/>
              </a:rPr>
              <a:t>Оптимизация</a:t>
            </a:r>
            <a:r>
              <a:rPr lang="ru-RU" sz="1800" dirty="0">
                <a:solidFill>
                  <a:schemeClr val="bg1"/>
                </a:solidFill>
                <a:latin typeface="Montserrat Light" pitchFamily="2" charset="-52"/>
              </a:rPr>
              <a:t> рабочих процессов</a:t>
            </a:r>
          </a:p>
          <a:p>
            <a:pPr marL="127000"/>
            <a:endParaRPr lang="ru-RU" sz="1800" b="1" dirty="0">
              <a:solidFill>
                <a:schemeClr val="bg1"/>
              </a:solidFill>
              <a:latin typeface="Montserrat Light" pitchFamily="2" charset="-52"/>
            </a:endParaRP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B4B02ADD-4524-432E-AED2-0113125C72FF}"/>
              </a:ext>
            </a:extLst>
          </p:cNvPr>
          <p:cNvSpPr txBox="1">
            <a:spLocks/>
          </p:cNvSpPr>
          <p:nvPr/>
        </p:nvSpPr>
        <p:spPr>
          <a:xfrm>
            <a:off x="439223" y="3709131"/>
            <a:ext cx="2987575" cy="7078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/>
            <a:r>
              <a:rPr lang="ru-RU" sz="1800" b="1" dirty="0">
                <a:solidFill>
                  <a:srgbClr val="05D9F4"/>
                </a:solidFill>
                <a:latin typeface="Montserrat Light" pitchFamily="2" charset="-52"/>
              </a:rPr>
              <a:t>Улучшение</a:t>
            </a:r>
            <a:r>
              <a:rPr lang="ru-RU" sz="1800" dirty="0">
                <a:latin typeface="Montserrat Light" pitchFamily="2" charset="-52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Montserrat Light" pitchFamily="2" charset="-52"/>
              </a:rPr>
              <a:t>процесса принятия решений </a:t>
            </a:r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18E8053C-67F3-4DA5-8482-4D5A3D1CD171}"/>
              </a:ext>
            </a:extLst>
          </p:cNvPr>
          <p:cNvSpPr txBox="1">
            <a:spLocks/>
          </p:cNvSpPr>
          <p:nvPr/>
        </p:nvSpPr>
        <p:spPr>
          <a:xfrm>
            <a:off x="439223" y="1842072"/>
            <a:ext cx="2784375" cy="6439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/>
            <a:r>
              <a:rPr lang="ru-RU" sz="1800" b="1" dirty="0">
                <a:solidFill>
                  <a:srgbClr val="05D9F4"/>
                </a:solidFill>
                <a:latin typeface="Montserrat Light" pitchFamily="2" charset="-52"/>
              </a:rPr>
              <a:t>Повышение</a:t>
            </a:r>
            <a:r>
              <a:rPr lang="ru-RU" sz="1800" dirty="0">
                <a:latin typeface="Montserrat Light" pitchFamily="2" charset="-52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Montserrat Light" pitchFamily="2" charset="-52"/>
              </a:rPr>
              <a:t>качества реализуемых услуг. </a:t>
            </a:r>
          </a:p>
          <a:p>
            <a:pPr marL="127000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329315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89" name="Google Shape;989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96" name="Google Shape;996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001" name="Google Shape;1001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005" name="Google Shape;1005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0" name="Google Shape;1010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011" name="Google Shape;1011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015" name="Google Shape;1015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9" name="Google Shape;1019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20" name="Google Shape;1020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26" name="Google Shape;1026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33" name="Google Shape;1033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5" name="Google Shape;1035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36" name="Google Shape;1036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40" name="Google Shape;1040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6" name="Google Shape;1046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47" name="Google Shape;1047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2" name="Google Shape;1052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53" name="Google Shape;1053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57" name="Google Shape;1057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58" name="Google Shape;1058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8" name="Google Shape;1068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4" name="Google Shape;1074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75" name="Google Shape;1075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9" name="Google Shape;1079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80" name="Google Shape;1080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5" name="Google Shape;1085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86" name="Google Shape;1086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2" name="Google Shape;1092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93" name="Google Shape;1093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7" name="Google Shape;1097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98" name="Google Shape;1098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2" name="Google Shape;1102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103" name="Google Shape;1103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8" name="Google Shape;1108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109" name="Google Shape;1109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9" name="Google Shape;1119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20" name="Google Shape;1120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3" name="Google Shape;1123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24" name="Google Shape;1124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4" name="Google Shape;1134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35" name="Google Shape;1135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9" name="Google Shape;1139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40" name="Google Shape;114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0" name="Google Shape;1150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51" name="Google Shape;1151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8" name="Google Shape;1158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59" name="Google Shape;1159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64" name="Google Shape;1164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69" name="Google Shape;1169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4" name="Google Shape;1174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75" name="Google Shape;1175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1" name="Google Shape;1181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82" name="Google Shape;1182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5" name="Google Shape;1185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86" name="Google Shape;1186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92" name="Google Shape;1192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99" name="Google Shape;1199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2" name="Google Shape;1202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203" name="Google Shape;1203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7" name="Google Shape;1207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208" name="Google Shape;1208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4" name="Google Shape;1214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215" name="Google Shape;1215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2" name="Google Shape;1222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23" name="Google Shape;1223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7" name="Google Shape;1227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28" name="Google Shape;1228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1" name="Google Shape;1231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32" name="Google Shape;1232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5" name="Google Shape;1235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36" name="Google Shape;1236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41" name="Google Shape;1241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46" name="Google Shape;1246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1" name="Google Shape;1251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52" name="Google Shape;1252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8" name="Google Shape;1258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59" name="Google Shape;1259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67" name="Google Shape;1267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9" name="Google Shape;1279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80" name="Google Shape;1280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4" name="Google Shape;1284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85" name="Google Shape;1285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8" name="Google Shape;1288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89" name="Google Shape;1289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5" name="Google Shape;1295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96" name="Google Shape;1296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4" name="Google Shape;1304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305" name="Google Shape;1305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7" name="Google Shape;1317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318" name="Google Shape;1318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31" name="Google Shape;1331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3" name="Google Shape;1343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44" name="Google Shape;1344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0" name="Google Shape;1350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51" name="Google Shape;1351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6" name="Google Shape;1366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67" name="Google Shape;1367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68" name="Google Shape;1368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1" name="Google Shape;1371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72" name="Google Shape;1372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5" name="Google Shape;1375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76" name="Google Shape;1376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9" name="Google Shape;1379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80" name="Google Shape;1380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83" name="Google Shape;1383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84" name="Google Shape;1384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2" name="Google Shape;1392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93" name="Google Shape;1393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7" name="Google Shape;1417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18" name="Google Shape;1418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19" name="Google Shape;1419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22" name="Google Shape;1422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25" name="Google Shape;142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27" name="Google Shape;1427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28" name="Google Shape;1428;p5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1429" name="Google Shape;1429;p5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430" name="Google Shape;1430;p50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50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50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5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51"/>
          <p:cNvSpPr txBox="1"/>
          <p:nvPr/>
        </p:nvSpPr>
        <p:spPr>
          <a:xfrm>
            <a:off x="960500" y="2374250"/>
            <a:ext cx="73275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Muli"/>
                <a:ea typeface="Muli"/>
                <a:cs typeface="Muli"/>
                <a:sym typeface="Muli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chemeClr val="dk1"/>
                </a:highlight>
                <a:latin typeface="Muli"/>
                <a:ea typeface="Muli"/>
                <a:cs typeface="Muli"/>
                <a:sym typeface="Muli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chemeClr val="dk1"/>
              </a:highlight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39" name="Google Shape;1439;p5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440" name="Google Shape;1440;p51"/>
          <p:cNvSpPr txBox="1">
            <a:spLocks noGrp="1"/>
          </p:cNvSpPr>
          <p:nvPr>
            <p:ph type="body" idx="4294967295"/>
          </p:nvPr>
        </p:nvSpPr>
        <p:spPr>
          <a:xfrm>
            <a:off x="960500" y="780225"/>
            <a:ext cx="60513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br>
              <a:rPr lang="en" sz="1400"/>
            </a:br>
            <a:br>
              <a:rPr lang="en" sz="1400"/>
            </a:br>
            <a:r>
              <a:rPr lang="en" sz="1400"/>
              <a:t>How? Follow Google instructions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5" name="Google Shape;1445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47" name="Google Shape;1447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48" name="Google Shape;1448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49" name="Google Shape;1449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0" name="Google Shape;1450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51" name="Google Shape;1451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52" name="Google Shape;1452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3" name="Google Shape;1453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54" name="Google Shape;1454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55" name="Google Shape;1455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6" name="Google Shape;1456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57" name="Google Shape;1457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58" name="Google Shape;1458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9" name="Google Shape;1459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460" name="Google Shape;1460;p5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1165860"/>
            <a:ext cx="6368890" cy="6103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 SemiBold" pitchFamily="2" charset="-52"/>
              </a:rPr>
              <a:t>Из чего состоит проект:</a:t>
            </a:r>
            <a:endParaRPr dirty="0">
              <a:latin typeface="Montserrat SemiBold" pitchFamily="2" charset="-52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2022491"/>
            <a:ext cx="6014400" cy="16732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ru-RU" dirty="0">
                <a:latin typeface="Montserrat Light" pitchFamily="2" charset="-52"/>
              </a:rPr>
              <a:t>Анализ предметной области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ru-RU" dirty="0">
                <a:latin typeface="Montserrat Light" pitchFamily="2" charset="-52"/>
              </a:rPr>
              <a:t>Проектирование ИС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ru-RU" dirty="0">
                <a:latin typeface="Montserrat Light" pitchFamily="2" charset="-52"/>
              </a:rPr>
              <a:t>Создание приложения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ru-RU" dirty="0">
              <a:latin typeface="Montserrat Light" pitchFamily="2" charset="-5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278227" y="1402168"/>
            <a:ext cx="5512453" cy="92518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dirty="0">
                <a:latin typeface="Montserrat SemiBold" pitchFamily="2" charset="-52"/>
              </a:rPr>
            </a:br>
            <a:br>
              <a:rPr lang="ru-RU" dirty="0">
                <a:latin typeface="Montserrat SemiBold" pitchFamily="2" charset="-52"/>
              </a:rPr>
            </a:br>
            <a:br>
              <a:rPr lang="ru-RU" dirty="0">
                <a:latin typeface="Montserrat SemiBold" pitchFamily="2" charset="-52"/>
              </a:rPr>
            </a:br>
            <a:br>
              <a:rPr lang="ru-RU" dirty="0">
                <a:latin typeface="Montserrat SemiBold" pitchFamily="2" charset="-52"/>
              </a:rPr>
            </a:br>
            <a:r>
              <a:rPr lang="ru-RU" dirty="0">
                <a:latin typeface="Montserrat SemiBold" pitchFamily="2" charset="-52"/>
              </a:rPr>
              <a:t>1.</a:t>
            </a:r>
            <a:br>
              <a:rPr lang="ru-RU" dirty="0">
                <a:latin typeface="Montserrat SemiBold" pitchFamily="2" charset="-52"/>
              </a:rPr>
            </a:br>
            <a:r>
              <a:rPr lang="ru-RU" dirty="0">
                <a:latin typeface="Montserrat SemiBold" pitchFamily="2" charset="-52"/>
              </a:rPr>
              <a:t>Предметная область</a:t>
            </a:r>
            <a:endParaRPr dirty="0">
              <a:latin typeface="Montserrat SemiBold" pitchFamily="2" charset="-52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278227" y="2327354"/>
            <a:ext cx="5072245" cy="7587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b="0" i="0" dirty="0">
                <a:solidFill>
                  <a:srgbClr val="05D9F4"/>
                </a:solidFill>
                <a:effectLst/>
                <a:latin typeface="Montserrat Light" pitchFamily="2" charset="-52"/>
                <a:ea typeface="Muli"/>
                <a:cs typeface="Muli"/>
              </a:rPr>
              <a:t>Выделение</a:t>
            </a:r>
            <a:r>
              <a:rPr lang="ru-RU" sz="1800" b="0" i="0" dirty="0">
                <a:solidFill>
                  <a:srgbClr val="00FFFF"/>
                </a:solidFill>
                <a:effectLst/>
                <a:latin typeface="Montserrat Light" pitchFamily="2" charset="-52"/>
                <a:ea typeface="Muli"/>
                <a:cs typeface="Muli"/>
              </a:rPr>
              <a:t> сущностей и отношений между ними</a:t>
            </a:r>
            <a:endParaRPr lang="ru-RU" dirty="0">
              <a:effectLst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044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4;p13">
            <a:extLst>
              <a:ext uri="{FF2B5EF4-FFF2-40B4-BE49-F238E27FC236}">
                <a16:creationId xmlns:a16="http://schemas.microsoft.com/office/drawing/2014/main" id="{69133A00-5898-4D12-A126-3A0978483EE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252" y="1135380"/>
            <a:ext cx="1309124" cy="1532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277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28D8906-113F-4AD4-9B52-ECFE2CC8B0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2E2B698-412E-4EED-A2F4-C5D1AACF1FBD}"/>
              </a:ext>
            </a:extLst>
          </p:cNvPr>
          <p:cNvSpPr txBox="1">
            <a:spLocks/>
          </p:cNvSpPr>
          <p:nvPr/>
        </p:nvSpPr>
        <p:spPr>
          <a:xfrm>
            <a:off x="575424" y="606485"/>
            <a:ext cx="4987176" cy="857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latin typeface="Montserrat SemiBold" pitchFamily="2" charset="-52"/>
              </a:rPr>
              <a:t>Основные сущности</a:t>
            </a:r>
          </a:p>
        </p:txBody>
      </p:sp>
      <p:sp>
        <p:nvSpPr>
          <p:cNvPr id="4" name="Google Shape;300;p30">
            <a:extLst>
              <a:ext uri="{FF2B5EF4-FFF2-40B4-BE49-F238E27FC236}">
                <a16:creationId xmlns:a16="http://schemas.microsoft.com/office/drawing/2014/main" id="{626860F7-B269-4813-937E-3B26B4D52171}"/>
              </a:ext>
            </a:extLst>
          </p:cNvPr>
          <p:cNvSpPr txBox="1">
            <a:spLocks/>
          </p:cNvSpPr>
          <p:nvPr/>
        </p:nvSpPr>
        <p:spPr>
          <a:xfrm>
            <a:off x="753541" y="1463886"/>
            <a:ext cx="2842805" cy="7814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ru-RU" sz="1600" b="1" dirty="0">
                <a:solidFill>
                  <a:srgbClr val="05D9F4"/>
                </a:solidFill>
                <a:latin typeface="Montserrat Medium" pitchFamily="2" charset="-52"/>
                <a:sym typeface="Muli"/>
              </a:rPr>
              <a:t>Водитель</a:t>
            </a: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bg1"/>
                </a:solidFill>
                <a:latin typeface="Montserrat Light" pitchFamily="2" charset="-52"/>
              </a:rPr>
              <a:t>Управляет </a:t>
            </a:r>
            <a:br>
              <a:rPr lang="ru-RU" sz="1600" dirty="0">
                <a:solidFill>
                  <a:schemeClr val="bg1"/>
                </a:solidFill>
                <a:latin typeface="Montserrat Light" pitchFamily="2" charset="-52"/>
              </a:rPr>
            </a:br>
            <a:r>
              <a:rPr lang="ru-RU" sz="1600" dirty="0">
                <a:solidFill>
                  <a:schemeClr val="bg1"/>
                </a:solidFill>
                <a:latin typeface="Montserrat Light" pitchFamily="2" charset="-52"/>
              </a:rPr>
              <a:t>транспортным средством.</a:t>
            </a:r>
            <a:endParaRPr lang="ru-RU" sz="1600" dirty="0">
              <a:solidFill>
                <a:schemeClr val="bg1"/>
              </a:solidFill>
              <a:latin typeface="Montserrat Light" pitchFamily="2" charset="-52"/>
              <a:sym typeface="Muli"/>
            </a:endParaRPr>
          </a:p>
        </p:txBody>
      </p:sp>
      <p:sp>
        <p:nvSpPr>
          <p:cNvPr id="5" name="Google Shape;300;p30">
            <a:extLst>
              <a:ext uri="{FF2B5EF4-FFF2-40B4-BE49-F238E27FC236}">
                <a16:creationId xmlns:a16="http://schemas.microsoft.com/office/drawing/2014/main" id="{3769F15E-3D04-44A0-A775-0434EF288A9E}"/>
              </a:ext>
            </a:extLst>
          </p:cNvPr>
          <p:cNvSpPr txBox="1">
            <a:spLocks/>
          </p:cNvSpPr>
          <p:nvPr/>
        </p:nvSpPr>
        <p:spPr>
          <a:xfrm>
            <a:off x="753541" y="2669396"/>
            <a:ext cx="2710671" cy="1213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⬡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∙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∙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ru-RU" b="1" dirty="0">
                <a:solidFill>
                  <a:srgbClr val="05D9F4"/>
                </a:solidFill>
                <a:latin typeface="Montserrat Medium" pitchFamily="2" charset="-52"/>
              </a:rPr>
              <a:t>Маршрут</a:t>
            </a:r>
          </a:p>
          <a:p>
            <a:pPr marL="0" indent="0">
              <a:buFont typeface="Muli"/>
              <a:buNone/>
            </a:pPr>
            <a:r>
              <a:rPr lang="ru-RU" dirty="0">
                <a:latin typeface="Montserrat Light" pitchFamily="2" charset="-52"/>
              </a:rPr>
              <a:t>Перевозки проводятся по определенным маршрутам</a:t>
            </a:r>
          </a:p>
        </p:txBody>
      </p:sp>
      <p:sp>
        <p:nvSpPr>
          <p:cNvPr id="6" name="Google Shape;300;p30">
            <a:extLst>
              <a:ext uri="{FF2B5EF4-FFF2-40B4-BE49-F238E27FC236}">
                <a16:creationId xmlns:a16="http://schemas.microsoft.com/office/drawing/2014/main" id="{42790A5B-9D7B-4F47-9F50-802908ED3F60}"/>
              </a:ext>
            </a:extLst>
          </p:cNvPr>
          <p:cNvSpPr txBox="1">
            <a:spLocks/>
          </p:cNvSpPr>
          <p:nvPr/>
        </p:nvSpPr>
        <p:spPr>
          <a:xfrm>
            <a:off x="3872441" y="1387953"/>
            <a:ext cx="3517710" cy="85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⬡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∙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∙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ru-RU" b="1" dirty="0">
                <a:solidFill>
                  <a:srgbClr val="05D9F4"/>
                </a:solidFill>
                <a:latin typeface="Montserrat Medium" pitchFamily="2" charset="-52"/>
              </a:rPr>
              <a:t>Клиент</a:t>
            </a:r>
          </a:p>
          <a:p>
            <a:pPr marL="0" indent="0">
              <a:buFont typeface="Muli"/>
              <a:buNone/>
            </a:pPr>
            <a:r>
              <a:rPr lang="ru-RU" dirty="0">
                <a:latin typeface="Montserrat Light" pitchFamily="2" charset="-52"/>
              </a:rPr>
              <a:t>Заказывает перевозку своих товаров у нашей компании</a:t>
            </a:r>
          </a:p>
        </p:txBody>
      </p:sp>
      <p:sp>
        <p:nvSpPr>
          <p:cNvPr id="7" name="Google Shape;300;p30">
            <a:extLst>
              <a:ext uri="{FF2B5EF4-FFF2-40B4-BE49-F238E27FC236}">
                <a16:creationId xmlns:a16="http://schemas.microsoft.com/office/drawing/2014/main" id="{B7AC2361-E7FC-4157-98C5-4D7D9F5A9780}"/>
              </a:ext>
            </a:extLst>
          </p:cNvPr>
          <p:cNvSpPr txBox="1">
            <a:spLocks/>
          </p:cNvSpPr>
          <p:nvPr/>
        </p:nvSpPr>
        <p:spPr>
          <a:xfrm>
            <a:off x="3872441" y="2670543"/>
            <a:ext cx="2631350" cy="1213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⬡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∙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"/>
              <a:buChar char="∙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●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○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"/>
              <a:buChar char="■"/>
              <a:defRPr sz="16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ru-RU" b="1" dirty="0">
                <a:solidFill>
                  <a:srgbClr val="05D9F4"/>
                </a:solidFill>
                <a:latin typeface="Montserrat Medium" pitchFamily="2" charset="-52"/>
              </a:rPr>
              <a:t>Транспортное средство </a:t>
            </a:r>
          </a:p>
          <a:p>
            <a:pPr marL="0" indent="0">
              <a:buFont typeface="Muli"/>
              <a:buNone/>
            </a:pPr>
            <a:r>
              <a:rPr lang="ru-RU" dirty="0">
                <a:latin typeface="Montserrat Light" pitchFamily="2" charset="-52"/>
              </a:rPr>
              <a:t>При помощи ТС осуществляется перевозка</a:t>
            </a:r>
          </a:p>
        </p:txBody>
      </p:sp>
    </p:spTree>
    <p:extLst>
      <p:ext uri="{BB962C8B-B14F-4D97-AF65-F5344CB8AC3E}">
        <p14:creationId xmlns:p14="http://schemas.microsoft.com/office/powerpoint/2010/main" val="6198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AC4F49-A7C7-46CE-9CBE-D0E57EFB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50" y="393649"/>
            <a:ext cx="6014400" cy="857400"/>
          </a:xfrm>
        </p:spPr>
        <p:txBody>
          <a:bodyPr/>
          <a:lstStyle/>
          <a:p>
            <a:r>
              <a:rPr lang="ru-RU" dirty="0">
                <a:latin typeface="Montserrat SemiBold" pitchFamily="2" charset="-52"/>
              </a:rPr>
              <a:t>Основные операции, реализуемые системой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ADF930-66D6-4DF8-A0B7-48C6A6004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588151"/>
            <a:ext cx="6014400" cy="3161700"/>
          </a:xfrm>
        </p:spPr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ru-RU" dirty="0">
                <a:latin typeface="Montserrat Light" pitchFamily="2" charset="-52"/>
              </a:rPr>
              <a:t>Получение информации о водителях </a:t>
            </a:r>
          </a:p>
          <a:p>
            <a:pPr marL="533400" indent="-457200">
              <a:buFont typeface="+mj-lt"/>
              <a:buAutoNum type="arabicPeriod"/>
            </a:pPr>
            <a:r>
              <a:rPr lang="ru-RU" dirty="0">
                <a:latin typeface="Montserrat Light" pitchFamily="2" charset="-52"/>
              </a:rPr>
              <a:t>Получение информации о заказах</a:t>
            </a:r>
          </a:p>
          <a:p>
            <a:pPr marL="533400" indent="-457200">
              <a:buFont typeface="+mj-lt"/>
              <a:buAutoNum type="arabicPeriod"/>
            </a:pPr>
            <a:r>
              <a:rPr lang="ru-RU" dirty="0">
                <a:latin typeface="Montserrat Light" pitchFamily="2" charset="-52"/>
              </a:rPr>
              <a:t>Создание заказов</a:t>
            </a:r>
          </a:p>
          <a:p>
            <a:pPr marL="533400" indent="-457200">
              <a:buFont typeface="+mj-lt"/>
              <a:buAutoNum type="arabicPeriod"/>
            </a:pPr>
            <a:r>
              <a:rPr lang="ru-RU" dirty="0">
                <a:latin typeface="Montserrat Light" pitchFamily="2" charset="-52"/>
              </a:rPr>
              <a:t>Получении информации о ТС</a:t>
            </a:r>
          </a:p>
          <a:p>
            <a:pPr marL="533400" indent="-457200">
              <a:buFont typeface="+mj-lt"/>
              <a:buAutoNum type="arabicPeriod"/>
            </a:pPr>
            <a:endParaRPr lang="ru-RU" dirty="0">
              <a:latin typeface="Montserrat Light" pitchFamily="2" charset="-52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A3BC17-A170-499E-B06E-D768CA7A1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937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278227" y="1402168"/>
            <a:ext cx="5512453" cy="92518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dirty="0">
                <a:latin typeface="Montserrat SemiBold" pitchFamily="2" charset="-52"/>
              </a:rPr>
            </a:br>
            <a:br>
              <a:rPr lang="ru-RU" dirty="0">
                <a:latin typeface="Montserrat SemiBold" pitchFamily="2" charset="-52"/>
              </a:rPr>
            </a:br>
            <a:br>
              <a:rPr lang="ru-RU" dirty="0">
                <a:latin typeface="Montserrat SemiBold" pitchFamily="2" charset="-52"/>
              </a:rPr>
            </a:br>
            <a:br>
              <a:rPr lang="ru-RU" dirty="0">
                <a:latin typeface="Montserrat SemiBold" pitchFamily="2" charset="-52"/>
              </a:rPr>
            </a:br>
            <a:r>
              <a:rPr lang="ru-RU" dirty="0">
                <a:latin typeface="Montserrat SemiBold" pitchFamily="2" charset="-52"/>
              </a:rPr>
              <a:t>2.</a:t>
            </a:r>
            <a:br>
              <a:rPr lang="ru-RU" dirty="0">
                <a:latin typeface="Montserrat SemiBold" pitchFamily="2" charset="-52"/>
              </a:rPr>
            </a:br>
            <a:r>
              <a:rPr lang="ru-RU" dirty="0">
                <a:latin typeface="Montserrat SemiBold" pitchFamily="2" charset="-52"/>
              </a:rPr>
              <a:t>Проектирование</a:t>
            </a:r>
            <a:endParaRPr dirty="0">
              <a:latin typeface="Montserrat SemiBold" pitchFamily="2" charset="-52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278227" y="2327354"/>
            <a:ext cx="5072245" cy="7587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ru-RU" sz="1800" b="0" i="0" dirty="0">
                <a:solidFill>
                  <a:srgbClr val="05D9F4"/>
                </a:solidFill>
                <a:effectLst/>
                <a:latin typeface="Montserrat Light" pitchFamily="2" charset="-52"/>
                <a:ea typeface="Muli"/>
                <a:cs typeface="Muli"/>
              </a:rPr>
              <a:t>Моделирование предметной области</a:t>
            </a:r>
            <a:endParaRPr lang="ru-RU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Light" pitchFamily="2" charset="-52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044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4;p13">
            <a:extLst>
              <a:ext uri="{FF2B5EF4-FFF2-40B4-BE49-F238E27FC236}">
                <a16:creationId xmlns:a16="http://schemas.microsoft.com/office/drawing/2014/main" id="{69133A00-5898-4D12-A126-3A0978483EE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252" y="1135380"/>
            <a:ext cx="1309124" cy="1532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1397</Words>
  <Application>Microsoft Office PowerPoint</Application>
  <PresentationFormat>Экран (16:9)</PresentationFormat>
  <Paragraphs>397</Paragraphs>
  <Slides>42</Slides>
  <Notes>37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2" baseType="lpstr">
      <vt:lpstr>Montserrat Light</vt:lpstr>
      <vt:lpstr>Montserrat</vt:lpstr>
      <vt:lpstr>Montserrat Medium</vt:lpstr>
      <vt:lpstr>Lexend Deca</vt:lpstr>
      <vt:lpstr>Montserrat SemiBold</vt:lpstr>
      <vt:lpstr>Calibri</vt:lpstr>
      <vt:lpstr>Dubai</vt:lpstr>
      <vt:lpstr>Muli</vt:lpstr>
      <vt:lpstr>Arial</vt:lpstr>
      <vt:lpstr>Aliena template</vt:lpstr>
      <vt:lpstr>Разработка приложения для транспортного предприятия </vt:lpstr>
      <vt:lpstr>Презентация PowerPoint</vt:lpstr>
      <vt:lpstr>Цель моего проекта —  </vt:lpstr>
      <vt:lpstr>Презентация PowerPoint</vt:lpstr>
      <vt:lpstr>Из чего состоит проект:</vt:lpstr>
      <vt:lpstr>    1. Предметная область</vt:lpstr>
      <vt:lpstr>Презентация PowerPoint</vt:lpstr>
      <vt:lpstr>Основные операции, реализуемые системой</vt:lpstr>
      <vt:lpstr>    2. Проектирование</vt:lpstr>
      <vt:lpstr>Использование CASE средств</vt:lpstr>
      <vt:lpstr>Презентация PowerPoint</vt:lpstr>
      <vt:lpstr>Презентация PowerPoint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Основные сущности ИС</vt:lpstr>
      <vt:lpstr>Our process is easy</vt:lpstr>
      <vt:lpstr>Презентация PowerPoint</vt:lpstr>
      <vt:lpstr>Презентация PowerPoint</vt:lpstr>
      <vt:lpstr>Презентация PowerPoint</vt:lpstr>
      <vt:lpstr>Презентация PowerPoint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Презентация PowerPoint</vt:lpstr>
      <vt:lpstr>Diagrams and infographics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dungeon master</dc:creator>
  <cp:lastModifiedBy>dungeon master</cp:lastModifiedBy>
  <cp:revision>56</cp:revision>
  <dcterms:modified xsi:type="dcterms:W3CDTF">2022-04-10T14:51:20Z</dcterms:modified>
</cp:coreProperties>
</file>